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6"/>
  </p:notesMasterIdLst>
  <p:handoutMasterIdLst>
    <p:handoutMasterId r:id="rId7"/>
  </p:handoutMasterIdLst>
  <p:sldIdLst>
    <p:sldId id="266" r:id="rId5"/>
  </p:sldIdLst>
  <p:sldSz cx="43891200" cy="32918400"/>
  <p:notesSz cx="7010400" cy="9236075"/>
  <p:defaultTextStyle>
    <a:defPPr>
      <a:defRPr lang="en-US"/>
    </a:defPPr>
    <a:lvl1pPr algn="l" defTabSz="245745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457450" indent="-1908810" algn="l" defTabSz="245745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914900" indent="-3817620" algn="l" defTabSz="245745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7372350" indent="-5726430" algn="l" defTabSz="245745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9829800" indent="-7635240" algn="l" defTabSz="245745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743200" algn="l" defTabSz="109728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291840" algn="l" defTabSz="109728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840480" algn="l" defTabSz="109728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389120" algn="l" defTabSz="109728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5B4E9D-3DAF-9774-AD46-DFBFB14C4C14}" name="Achilles Dabrowski" initials="AD" userId="Achilles Dabrowski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 Rathinavelu" initials="PR" lastIdx="1" clrIdx="0">
    <p:extLst>
      <p:ext uri="{19B8F6BF-5375-455C-9EA6-DF929625EA0E}">
        <p15:presenceInfo xmlns:p15="http://schemas.microsoft.com/office/powerpoint/2012/main" userId="Priya Rathinavel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1A57"/>
    <a:srgbClr val="235F9C"/>
    <a:srgbClr val="068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7" autoAdjust="0"/>
    <p:restoredTop sz="94660"/>
  </p:normalViewPr>
  <p:slideViewPr>
    <p:cSldViewPr snapToGrid="0">
      <p:cViewPr varScale="1">
        <p:scale>
          <a:sx n="25" d="100"/>
          <a:sy n="25" d="100"/>
        </p:scale>
        <p:origin x="2568" y="20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sondong/Desktop/ARIndepStudy/all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sondong/Desktop/ARIndepStudy/all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sondong/Desktop/ARIndepStudy/all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sondong/Desktop/ARIndepStudy/all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asondong/Desktop/ARIndepStudy/allData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Users/jasondong/Desktop/ARIndepStudy/all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solidFill>
                  <a:schemeClr val="tx1"/>
                </a:solidFill>
                <a:effectLst/>
              </a:rPr>
              <a:t>Magnitude of Drift vs Distance</a:t>
            </a:r>
            <a:endParaRPr lang="en-US" sz="1200" b="1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'2) How does viewing distance af'!$N$3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EB-0D4F-8B06-C8663A2E0C9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EB-0D4F-8B06-C8663A2E0C97}"/>
              </c:ext>
            </c:extLst>
          </c:dPt>
          <c:cat>
            <c:strRef>
              <c:f>'2) How does viewing distance af'!$O$2:$Q$2</c:f>
              <c:strCache>
                <c:ptCount val="3"/>
                <c:pt idx="0">
                  <c:v>50cm</c:v>
                </c:pt>
                <c:pt idx="1">
                  <c:v>100cm</c:v>
                </c:pt>
                <c:pt idx="2">
                  <c:v>150cm</c:v>
                </c:pt>
              </c:strCache>
            </c:strRef>
          </c:cat>
          <c:val>
            <c:numRef>
              <c:f>'2) How does viewing distance af'!$O$3:$Q$3</c:f>
              <c:numCache>
                <c:formatCode>General</c:formatCode>
                <c:ptCount val="3"/>
                <c:pt idx="0">
                  <c:v>6.8456669999999997E-2</c:v>
                </c:pt>
                <c:pt idx="1">
                  <c:v>0.11846166666666665</c:v>
                </c:pt>
                <c:pt idx="2">
                  <c:v>0.161635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EB-0D4F-8B06-C8663A2E0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90640"/>
        <c:axId val="165261216"/>
      </c:barChart>
      <c:catAx>
        <c:axId val="164990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Distance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61216"/>
        <c:crosses val="autoZero"/>
        <c:auto val="1"/>
        <c:lblAlgn val="ctr"/>
        <c:lblOffset val="100"/>
        <c:noMultiLvlLbl val="0"/>
      </c:catAx>
      <c:valAx>
        <c:axId val="16526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Magnitude of Drift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9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solidFill>
                  <a:schemeClr val="tx1"/>
                </a:solidFill>
                <a:effectLst/>
              </a:rPr>
              <a:t>User Input vs. Distance</a:t>
            </a:r>
            <a:endParaRPr lang="en-US" sz="12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'2) How does viewing distance af'!$N$8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D4-C348-BCEB-0AD8EA85DA0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D4-C348-BCEB-0AD8EA85DA0E}"/>
              </c:ext>
            </c:extLst>
          </c:dPt>
          <c:cat>
            <c:strRef>
              <c:f>'2) How does viewing distance af'!$O$7:$Q$7</c:f>
              <c:strCache>
                <c:ptCount val="3"/>
                <c:pt idx="0">
                  <c:v>50cm</c:v>
                </c:pt>
                <c:pt idx="1">
                  <c:v>100cm</c:v>
                </c:pt>
                <c:pt idx="2">
                  <c:v>150cm</c:v>
                </c:pt>
              </c:strCache>
            </c:strRef>
          </c:cat>
          <c:val>
            <c:numRef>
              <c:f>'2) How does viewing distance af'!$O$8:$Q$8</c:f>
              <c:numCache>
                <c:formatCode>General</c:formatCode>
                <c:ptCount val="3"/>
                <c:pt idx="0">
                  <c:v>1.1666666666666667</c:v>
                </c:pt>
                <c:pt idx="1">
                  <c:v>1.2833333333333334</c:v>
                </c:pt>
                <c:pt idx="2">
                  <c:v>1.45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D4-C348-BCEB-0AD8EA85D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223552"/>
        <c:axId val="164791008"/>
      </c:barChart>
      <c:catAx>
        <c:axId val="165223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Distance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91008"/>
        <c:crosses val="autoZero"/>
        <c:auto val="1"/>
        <c:lblAlgn val="ctr"/>
        <c:lblOffset val="100"/>
        <c:noMultiLvlLbl val="0"/>
      </c:catAx>
      <c:valAx>
        <c:axId val="16479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User Input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23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solidFill>
                  <a:schemeClr val="tx1"/>
                </a:solidFill>
                <a:effectLst/>
              </a:rPr>
              <a:t>Viewing Distance vs. Magnitude of Drift (50cm)</a:t>
            </a:r>
            <a:endParaRPr lang="en-US" sz="12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'3) How does background texture '!$AF$5</c:f>
              <c:strCache>
                <c:ptCount val="1"/>
                <c:pt idx="0">
                  <c:v>Min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'3) How does background texture '!$AG$4:$AL$4</c:f>
              <c:strCache>
                <c:ptCount val="6"/>
                <c:pt idx="0">
                  <c:v>Sack</c:v>
                </c:pt>
                <c:pt idx="1">
                  <c:v>Blue</c:v>
                </c:pt>
                <c:pt idx="2">
                  <c:v>Diamond</c:v>
                </c:pt>
                <c:pt idx="3">
                  <c:v>Checker</c:v>
                </c:pt>
                <c:pt idx="4">
                  <c:v>Wood</c:v>
                </c:pt>
                <c:pt idx="5">
                  <c:v>Grass</c:v>
                </c:pt>
              </c:strCache>
            </c:strRef>
          </c:cat>
          <c:val>
            <c:numRef>
              <c:f>'3) How does background texture '!$AG$5:$AL$5</c:f>
              <c:numCache>
                <c:formatCode>General</c:formatCode>
                <c:ptCount val="6"/>
                <c:pt idx="0">
                  <c:v>1.01E-2</c:v>
                </c:pt>
                <c:pt idx="1">
                  <c:v>4.1000000000000003E-3</c:v>
                </c:pt>
                <c:pt idx="2">
                  <c:v>5.1999999999999998E-3</c:v>
                </c:pt>
                <c:pt idx="3">
                  <c:v>2.4299999999999999E-2</c:v>
                </c:pt>
                <c:pt idx="4">
                  <c:v>1.0200000000000001E-2</c:v>
                </c:pt>
                <c:pt idx="5">
                  <c:v>5.3E-3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3-214D-85B2-2EE830F4C6DF}"/>
            </c:ext>
          </c:extLst>
        </c:ser>
        <c:ser>
          <c:idx val="1"/>
          <c:order val="1"/>
          <c:tx>
            <c:strRef>
              <c:f>'3) How does background texture '!$AF$6</c:f>
              <c:strCache>
                <c:ptCount val="1"/>
                <c:pt idx="0">
                  <c:v>Q1-Min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'3) How does background texture '!$AG$4:$AL$4</c:f>
              <c:strCache>
                <c:ptCount val="6"/>
                <c:pt idx="0">
                  <c:v>Sack</c:v>
                </c:pt>
                <c:pt idx="1">
                  <c:v>Blue</c:v>
                </c:pt>
                <c:pt idx="2">
                  <c:v>Diamond</c:v>
                </c:pt>
                <c:pt idx="3">
                  <c:v>Checker</c:v>
                </c:pt>
                <c:pt idx="4">
                  <c:v>Wood</c:v>
                </c:pt>
                <c:pt idx="5">
                  <c:v>Grass</c:v>
                </c:pt>
              </c:strCache>
            </c:strRef>
          </c:cat>
          <c:val>
            <c:numRef>
              <c:f>'3) How does background texture '!$AG$6:$AL$6</c:f>
              <c:numCache>
                <c:formatCode>General</c:formatCode>
                <c:ptCount val="6"/>
                <c:pt idx="0">
                  <c:v>4.9750000000000003E-3</c:v>
                </c:pt>
                <c:pt idx="1">
                  <c:v>7.3499999999999998E-3</c:v>
                </c:pt>
                <c:pt idx="2">
                  <c:v>1.6125E-2</c:v>
                </c:pt>
                <c:pt idx="3">
                  <c:v>1.3600000000000004E-2</c:v>
                </c:pt>
                <c:pt idx="4">
                  <c:v>3.5499999999999976E-3</c:v>
                </c:pt>
                <c:pt idx="5">
                  <c:v>7.3500000000000015E-3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3-214D-85B2-2EE830F4C6DF}"/>
            </c:ext>
          </c:extLst>
        </c:ser>
        <c:ser>
          <c:idx val="2"/>
          <c:order val="2"/>
          <c:tx>
            <c:strRef>
              <c:f>'3) How does background texture '!$AF$7</c:f>
              <c:strCache>
                <c:ptCount val="1"/>
                <c:pt idx="0">
                  <c:v>Med-Q1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'3) How does background texture '!$AG$4:$AL$4</c:f>
              <c:strCache>
                <c:ptCount val="6"/>
                <c:pt idx="0">
                  <c:v>Sack</c:v>
                </c:pt>
                <c:pt idx="1">
                  <c:v>Blue</c:v>
                </c:pt>
                <c:pt idx="2">
                  <c:v>Diamond</c:v>
                </c:pt>
                <c:pt idx="3">
                  <c:v>Checker</c:v>
                </c:pt>
                <c:pt idx="4">
                  <c:v>Wood</c:v>
                </c:pt>
                <c:pt idx="5">
                  <c:v>Grass</c:v>
                </c:pt>
              </c:strCache>
            </c:strRef>
          </c:cat>
          <c:val>
            <c:numRef>
              <c:f>'3) How does background texture '!$AG$7:$AL$7</c:f>
              <c:numCache>
                <c:formatCode>General</c:formatCode>
                <c:ptCount val="6"/>
                <c:pt idx="0">
                  <c:v>2.3024999999999997E-2</c:v>
                </c:pt>
                <c:pt idx="1">
                  <c:v>1.23E-2</c:v>
                </c:pt>
                <c:pt idx="2">
                  <c:v>2.4574999999999996E-2</c:v>
                </c:pt>
                <c:pt idx="3">
                  <c:v>5.4699999999999985E-2</c:v>
                </c:pt>
                <c:pt idx="4">
                  <c:v>1.2150000000000001E-2</c:v>
                </c:pt>
                <c:pt idx="5">
                  <c:v>2.2699999999999991E-2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D3-214D-85B2-2EE830F4C6DF}"/>
            </c:ext>
          </c:extLst>
        </c:ser>
        <c:ser>
          <c:idx val="3"/>
          <c:order val="3"/>
          <c:tx>
            <c:strRef>
              <c:f>'3) How does background texture '!$AF$8</c:f>
              <c:strCache>
                <c:ptCount val="1"/>
                <c:pt idx="0">
                  <c:v>Q3-Med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'3) How does background texture '!$AG$9:$AL$9</c:f>
                <c:numCache>
                  <c:formatCode>General</c:formatCode>
                  <c:ptCount val="6"/>
                  <c:pt idx="0">
                    <c:v>0.18157499999999999</c:v>
                  </c:pt>
                  <c:pt idx="1">
                    <c:v>6.4250000000000002E-2</c:v>
                  </c:pt>
                  <c:pt idx="2">
                    <c:v>0.18990000000000001</c:v>
                  </c:pt>
                  <c:pt idx="3">
                    <c:v>4.0924999999999989E-2</c:v>
                  </c:pt>
                  <c:pt idx="4">
                    <c:v>0.37002499999999999</c:v>
                  </c:pt>
                  <c:pt idx="5">
                    <c:v>4.9249999999999988E-2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'3) How does background texture '!$AG$4:$AL$4</c:f>
              <c:strCache>
                <c:ptCount val="6"/>
                <c:pt idx="0">
                  <c:v>Sack</c:v>
                </c:pt>
                <c:pt idx="1">
                  <c:v>Blue</c:v>
                </c:pt>
                <c:pt idx="2">
                  <c:v>Diamond</c:v>
                </c:pt>
                <c:pt idx="3">
                  <c:v>Checker</c:v>
                </c:pt>
                <c:pt idx="4">
                  <c:v>Wood</c:v>
                </c:pt>
                <c:pt idx="5">
                  <c:v>Grass</c:v>
                </c:pt>
              </c:strCache>
            </c:strRef>
          </c:cat>
          <c:val>
            <c:numRef>
              <c:f>'3) How does background texture '!$AG$8:$AL$8</c:f>
              <c:numCache>
                <c:formatCode>General</c:formatCode>
                <c:ptCount val="6"/>
                <c:pt idx="0">
                  <c:v>6.9825000000000012E-2</c:v>
                </c:pt>
                <c:pt idx="1">
                  <c:v>1.3400000000000002E-2</c:v>
                </c:pt>
                <c:pt idx="2">
                  <c:v>5.4000000000000006E-2</c:v>
                </c:pt>
                <c:pt idx="3">
                  <c:v>2.7775000000000022E-2</c:v>
                </c:pt>
                <c:pt idx="4">
                  <c:v>2.9375000000000005E-2</c:v>
                </c:pt>
                <c:pt idx="5">
                  <c:v>6.5200000000000008E-2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DD3-214D-85B2-2EE830F4C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80602655"/>
        <c:axId val="980604303"/>
      </c:barChart>
      <c:catAx>
        <c:axId val="9806026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Background Textures (50cm)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0604303"/>
        <c:crosses val="autoZero"/>
        <c:auto val="1"/>
        <c:lblAlgn val="ctr"/>
        <c:lblOffset val="100"/>
        <c:noMultiLvlLbl val="0"/>
      </c:catAx>
      <c:valAx>
        <c:axId val="98060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Magnitude of Drift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0602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 dirty="0">
                <a:solidFill>
                  <a:schemeClr val="tx1"/>
                </a:solidFill>
                <a:effectLst/>
              </a:rPr>
              <a:t>Viewing Distance vs. User Input (50cm)</a:t>
            </a:r>
            <a:endParaRPr lang="en-US" sz="12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'3) How does background texture '!$AF$24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'3) How does background texture '!$AG$23:$AL$23</c:f>
              <c:strCache>
                <c:ptCount val="6"/>
                <c:pt idx="0">
                  <c:v>Sack</c:v>
                </c:pt>
                <c:pt idx="1">
                  <c:v>Blue</c:v>
                </c:pt>
                <c:pt idx="2">
                  <c:v>Diamond</c:v>
                </c:pt>
                <c:pt idx="3">
                  <c:v>Checker</c:v>
                </c:pt>
                <c:pt idx="4">
                  <c:v>Wood</c:v>
                </c:pt>
                <c:pt idx="5">
                  <c:v>Grass</c:v>
                </c:pt>
              </c:strCache>
            </c:strRef>
          </c:cat>
          <c:val>
            <c:numRef>
              <c:f>'3) How does background texture '!$AG$24:$AL$24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C1-E641-AE09-0EE520CE07F4}"/>
            </c:ext>
          </c:extLst>
        </c:ser>
        <c:ser>
          <c:idx val="1"/>
          <c:order val="1"/>
          <c:tx>
            <c:strRef>
              <c:f>'3) How does background texture '!$AF$25</c:f>
              <c:strCache>
                <c:ptCount val="1"/>
                <c:pt idx="0">
                  <c:v>Q1-Min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'3) How does background texture '!$AG$23:$AL$23</c:f>
              <c:strCache>
                <c:ptCount val="6"/>
                <c:pt idx="0">
                  <c:v>Sack</c:v>
                </c:pt>
                <c:pt idx="1">
                  <c:v>Blue</c:v>
                </c:pt>
                <c:pt idx="2">
                  <c:v>Diamond</c:v>
                </c:pt>
                <c:pt idx="3">
                  <c:v>Checker</c:v>
                </c:pt>
                <c:pt idx="4">
                  <c:v>Wood</c:v>
                </c:pt>
                <c:pt idx="5">
                  <c:v>Grass</c:v>
                </c:pt>
              </c:strCache>
            </c:strRef>
          </c:cat>
          <c:val>
            <c:numRef>
              <c:f>'3) How does background texture '!$AG$25:$AL$25</c:f>
              <c:numCache>
                <c:formatCode>General</c:formatCode>
                <c:ptCount val="6"/>
                <c:pt idx="0">
                  <c:v>0</c:v>
                </c:pt>
                <c:pt idx="1">
                  <c:v>0.25</c:v>
                </c:pt>
                <c:pt idx="2">
                  <c:v>0</c:v>
                </c:pt>
                <c:pt idx="3">
                  <c:v>1</c:v>
                </c:pt>
                <c:pt idx="4">
                  <c:v>0.25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C1-E641-AE09-0EE520CE07F4}"/>
            </c:ext>
          </c:extLst>
        </c:ser>
        <c:ser>
          <c:idx val="2"/>
          <c:order val="2"/>
          <c:tx>
            <c:strRef>
              <c:f>'3) How does background texture '!$AF$26</c:f>
              <c:strCache>
                <c:ptCount val="1"/>
                <c:pt idx="0">
                  <c:v>Med-Q1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'3) How does background texture '!$AG$23:$AL$23</c:f>
              <c:strCache>
                <c:ptCount val="6"/>
                <c:pt idx="0">
                  <c:v>Sack</c:v>
                </c:pt>
                <c:pt idx="1">
                  <c:v>Blue</c:v>
                </c:pt>
                <c:pt idx="2">
                  <c:v>Diamond</c:v>
                </c:pt>
                <c:pt idx="3">
                  <c:v>Checker</c:v>
                </c:pt>
                <c:pt idx="4">
                  <c:v>Wood</c:v>
                </c:pt>
                <c:pt idx="5">
                  <c:v>Grass</c:v>
                </c:pt>
              </c:strCache>
            </c:strRef>
          </c:cat>
          <c:val>
            <c:numRef>
              <c:f>'3) How does background texture '!$AG$26:$AL$26</c:f>
              <c:numCache>
                <c:formatCode>General</c:formatCode>
                <c:ptCount val="6"/>
                <c:pt idx="0">
                  <c:v>0.5</c:v>
                </c:pt>
                <c:pt idx="1">
                  <c:v>0.75</c:v>
                </c:pt>
                <c:pt idx="2">
                  <c:v>1.5</c:v>
                </c:pt>
                <c:pt idx="3">
                  <c:v>0.5</c:v>
                </c:pt>
                <c:pt idx="4">
                  <c:v>0.75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C1-E641-AE09-0EE520CE07F4}"/>
            </c:ext>
          </c:extLst>
        </c:ser>
        <c:ser>
          <c:idx val="3"/>
          <c:order val="3"/>
          <c:tx>
            <c:strRef>
              <c:f>'3) How does background texture '!$AF$27</c:f>
              <c:strCache>
                <c:ptCount val="1"/>
                <c:pt idx="0">
                  <c:v>Q3-Med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'3) How does background texture '!$AG$28:$AL$28</c:f>
                <c:numCache>
                  <c:formatCode>General</c:formatCode>
                  <c:ptCount val="6"/>
                  <c:pt idx="0">
                    <c:v>1</c:v>
                  </c:pt>
                  <c:pt idx="1">
                    <c:v>0</c:v>
                  </c:pt>
                  <c:pt idx="2">
                    <c:v>0</c:v>
                  </c:pt>
                  <c:pt idx="3">
                    <c:v>0.25</c:v>
                  </c:pt>
                  <c:pt idx="4">
                    <c:v>1</c:v>
                  </c:pt>
                  <c:pt idx="5">
                    <c:v>1.25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'3) How does background texture '!$AG$23:$AL$23</c:f>
              <c:strCache>
                <c:ptCount val="6"/>
                <c:pt idx="0">
                  <c:v>Sack</c:v>
                </c:pt>
                <c:pt idx="1">
                  <c:v>Blue</c:v>
                </c:pt>
                <c:pt idx="2">
                  <c:v>Diamond</c:v>
                </c:pt>
                <c:pt idx="3">
                  <c:v>Checker</c:v>
                </c:pt>
                <c:pt idx="4">
                  <c:v>Wood</c:v>
                </c:pt>
                <c:pt idx="5">
                  <c:v>Grass</c:v>
                </c:pt>
              </c:strCache>
            </c:strRef>
          </c:cat>
          <c:val>
            <c:numRef>
              <c:f>'3) How does background texture '!$AG$27:$AL$27</c:f>
              <c:numCache>
                <c:formatCode>General</c:formatCode>
                <c:ptCount val="6"/>
                <c:pt idx="0">
                  <c:v>1.5</c:v>
                </c:pt>
                <c:pt idx="1">
                  <c:v>1</c:v>
                </c:pt>
                <c:pt idx="2">
                  <c:v>0.5</c:v>
                </c:pt>
                <c:pt idx="3">
                  <c:v>1.25</c:v>
                </c:pt>
                <c:pt idx="4">
                  <c:v>0</c:v>
                </c:pt>
                <c:pt idx="5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C1-E641-AE09-0EE520CE0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0125871"/>
        <c:axId val="2070182959"/>
      </c:barChart>
      <c:catAx>
        <c:axId val="20701258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Background Textures (50cm)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0182959"/>
        <c:crosses val="autoZero"/>
        <c:auto val="1"/>
        <c:lblAlgn val="ctr"/>
        <c:lblOffset val="100"/>
        <c:noMultiLvlLbl val="0"/>
      </c:catAx>
      <c:valAx>
        <c:axId val="2070182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User Input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012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'1) How do users perceive differ'!$A$64:$A$82</cx:f>
        <cx:lvl ptCount="19" formatCode="General">
          <cx:pt idx="0">0.049799999999999997</cx:pt>
          <cx:pt idx="1">0.010500000000000001</cx:pt>
          <cx:pt idx="2">0.0101</cx:pt>
          <cx:pt idx="3">0.0258</cx:pt>
          <cx:pt idx="4">0.0115</cx:pt>
          <cx:pt idx="5">0.0109</cx:pt>
          <cx:pt idx="6">0.0114</cx:pt>
          <cx:pt idx="7">0.0041000000000000003</cx:pt>
          <cx:pt idx="8">0.0051999999999999998</cx:pt>
          <cx:pt idx="9">0.019099999999999999</cx:pt>
          <cx:pt idx="10">0.0292</cx:pt>
          <cx:pt idx="11">0.021000000000000001</cx:pt>
          <cx:pt idx="12">0.032199999999999999</cx:pt>
          <cx:pt idx="13">0.034000000000000002</cx:pt>
          <cx:pt idx="14">0.0114</cx:pt>
          <cx:pt idx="15">0.0178</cx:pt>
          <cx:pt idx="16">0.0089999999999999993</cx:pt>
          <cx:pt idx="17">0.050999999999999997</cx:pt>
          <cx:pt idx="18">0.019699999999999999</cx:pt>
        </cx:lvl>
      </cx:numDim>
    </cx:data>
    <cx:data id="1">
      <cx:numDim type="val">
        <cx:f>'1) How do users perceive differ'!$B$64:$B$82</cx:f>
        <cx:lvl ptCount="19" formatCode="General">
          <cx:pt idx="0">0.0264</cx:pt>
          <cx:pt idx="1">0.016899999999999998</cx:pt>
          <cx:pt idx="2">0.011599999999999999</cx:pt>
          <cx:pt idx="3">0.037499999999999999</cx:pt>
          <cx:pt idx="4">0.0223</cx:pt>
          <cx:pt idx="5">0.045400000000000003</cx:pt>
          <cx:pt idx="6">0.024299999999999999</cx:pt>
          <cx:pt idx="7">0.092899999999999996</cx:pt>
          <cx:pt idx="8">0.035400000000000001</cx:pt>
          <cx:pt idx="9">0.012699999999999999</cx:pt>
          <cx:pt idx="10">0.042900000000000001</cx:pt>
          <cx:pt idx="11">0.010200000000000001</cx:pt>
          <cx:pt idx="12">0.42530000000000001</cx:pt>
          <cx:pt idx="13">0.016899999999999998</cx:pt>
          <cx:pt idx="14">0.014</cx:pt>
          <cx:pt idx="15">0.054800000000000001</cx:pt>
          <cx:pt idx="16">0.012200000000000001</cx:pt>
        </cx:lvl>
      </cx:numDim>
    </cx:data>
    <cx:data id="2">
      <cx:numDim type="val">
        <cx:f>'1) How do users perceive differ'!$C$64:$C$82</cx:f>
        <cx:lvl ptCount="19" formatCode="General">
          <cx:pt idx="0">0.1164</cx:pt>
          <cx:pt idx="1">0.082500000000000004</cx:pt>
          <cx:pt idx="2">0.0361</cx:pt>
          <cx:pt idx="3">0.030599999999999999</cx:pt>
          <cx:pt idx="4">0.081199999999999994</cx:pt>
          <cx:pt idx="5">0.1014</cx:pt>
          <cx:pt idx="6">0.096000000000000002</cx:pt>
          <cx:pt idx="7">0.1012</cx:pt>
          <cx:pt idx="8">0.12529999999999999</cx:pt>
          <cx:pt idx="9">0.062600000000000003</cx:pt>
          <cx:pt idx="10">0.2898</cx:pt>
          <cx:pt idx="11">0.1104</cx:pt>
          <cx:pt idx="12">0.092299999999999993</cx:pt>
          <cx:pt idx="13">0.072499999999999995</cx:pt>
          <cx:pt idx="14">0.059400000000000001</cx:pt>
          <cx:pt idx="15">0.1202</cx:pt>
        </cx:lvl>
      </cx:numDim>
    </cx:data>
    <cx:data id="3">
      <cx:numDim type="val">
        <cx:f>'1) How do users perceive differ'!$D$64:$D$82</cx:f>
        <cx:lvl ptCount="19" formatCode="General">
          <cx:pt idx="0">0.24740000000000001</cx:pt>
          <cx:pt idx="1">0.28949999999999998</cx:pt>
          <cx:pt idx="2">0.1237</cx:pt>
          <cx:pt idx="3">0.15129999999999999</cx:pt>
          <cx:pt idx="4">0.1613</cx:pt>
          <cx:pt idx="5">0.14979999999999999</cx:pt>
          <cx:pt idx="6">0.1158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sz="1200" b="1" i="0" baseline="0" dirty="0" err="1">
                <a:effectLst/>
              </a:rPr>
              <a:t>Magitude</a:t>
            </a:r>
            <a:r>
              <a:rPr lang="en-US" sz="1200" b="1" i="0" baseline="0" dirty="0">
                <a:effectLst/>
              </a:rPr>
              <a:t> of Drift vs. User Input (50cm)</a:t>
            </a:r>
            <a:endParaRPr lang="en-US" sz="1200" dirty="0">
              <a:effectLst/>
            </a:endParaRPr>
          </a:p>
        </cx:rich>
      </cx:tx>
    </cx:title>
    <cx:plotArea>
      <cx:plotAreaRegion>
        <cx:series layoutId="boxWhisker" uniqueId="{C31D465B-9343-7B47-BF7C-CF04F2D3172D}">
          <cx:tx>
            <cx:txData>
              <cx:f>'1) How do users perceive differ'!$A$63</cx:f>
              <cx:v>No drift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9623E79E-1188-214F-9EE0-04B240D2C76E}">
          <cx:tx>
            <cx:txData>
              <cx:f>'1) How do users perceive differ'!$B$63</cx:f>
              <cx:v>Very small drift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F0BE9220-31BE-E343-828C-30F0AD4737B9}">
          <cx:tx>
            <cx:txData>
              <cx:f>'1) How do users perceive differ'!$C$63</cx:f>
              <cx:v>Small drift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3215240A-4A95-714C-A77A-0DA9451B25E0}">
          <cx:tx>
            <cx:txData>
              <cx:f>'1) How do users perceive differ'!$D$63</cx:f>
              <cx:v>Medium drift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User Input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User Input</a:t>
              </a:r>
            </a:p>
          </cx:txPr>
        </cx:title>
        <cx:tickLabels/>
      </cx:axis>
      <cx:axis id="1">
        <cx:valScaling/>
        <cx:title>
          <cx:tx>
            <cx:txData>
              <cx:v>MAgnitude of Drift (m)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MAgnitude of Drift (m)</a:t>
              </a:r>
            </a:p>
          </cx:txPr>
        </cx:title>
        <cx:majorGridlines/>
        <cx:tickLabels/>
      </cx:axis>
    </cx:plotArea>
    <cx:legend pos="r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'1) How do users perceive differ'!$A$92:$A$109</cx:f>
        <cx:lvl ptCount="18" formatCode="General">
          <cx:pt idx="0">0.011900000000000001</cx:pt>
          <cx:pt idx="1">0.094200000000000006</cx:pt>
          <cx:pt idx="2">0.023099999999999999</cx:pt>
          <cx:pt idx="3">0.011299999999999999</cx:pt>
          <cx:pt idx="4">0.0184</cx:pt>
          <cx:pt idx="5">0.044200000000000003</cx:pt>
          <cx:pt idx="6">0.0465</cx:pt>
          <cx:pt idx="7">0.023599999999999999</cx:pt>
          <cx:pt idx="8">0.069900000000000004</cx:pt>
          <cx:pt idx="9">0.0091999999999999998</cx:pt>
          <cx:pt idx="10">0.062300000000000001</cx:pt>
          <cx:pt idx="11">0.0086999999999999994</cx:pt>
          <cx:pt idx="12">0.0235</cx:pt>
          <cx:pt idx="13">0.023300000000000001</cx:pt>
          <cx:pt idx="14">0.038199999999999998</cx:pt>
          <cx:pt idx="15">0.048300000000000003</cx:pt>
          <cx:pt idx="16">0.017299999999999999</cx:pt>
          <cx:pt idx="17">0.037699999999999997</cx:pt>
        </cx:lvl>
      </cx:numDim>
    </cx:data>
    <cx:data id="1">
      <cx:numDim type="val">
        <cx:f>'1) How do users perceive differ'!$B$92:$B$109</cx:f>
        <cx:lvl ptCount="18" formatCode="General">
          <cx:pt idx="0">0.043400000000000001</cx:pt>
          <cx:pt idx="1">0.040800000000000003</cx:pt>
          <cx:pt idx="2">0.036499999999999998</cx:pt>
          <cx:pt idx="3">0.0134</cx:pt>
          <cx:pt idx="4">0.0082000000000000007</cx:pt>
          <cx:pt idx="5">0.037600000000000001</cx:pt>
          <cx:pt idx="6">0.017000000000000001</cx:pt>
          <cx:pt idx="7">0.078200000000000006</cx:pt>
          <cx:pt idx="8">0.0407</cx:pt>
          <cx:pt idx="9">0.052200000000000003</cx:pt>
          <cx:pt idx="10">0.1009</cx:pt>
          <cx:pt idx="11">0.0901</cx:pt>
          <cx:pt idx="12">0.048300000000000003</cx:pt>
          <cx:pt idx="13">0.0487</cx:pt>
          <cx:pt idx="14">0.026599999999999999</cx:pt>
          <cx:pt idx="15">0.0935</cx:pt>
          <cx:pt idx="16">0.0465</cx:pt>
          <cx:pt idx="17">0.077499999999999999</cx:pt>
        </cx:lvl>
      </cx:numDim>
    </cx:data>
    <cx:data id="2">
      <cx:numDim type="val">
        <cx:f>'1) How do users perceive differ'!$C$92:$C$109</cx:f>
        <cx:lvl ptCount="18" formatCode="General">
          <cx:pt idx="0">0.0246</cx:pt>
          <cx:pt idx="1">0.1915</cx:pt>
          <cx:pt idx="2">0.1346</cx:pt>
          <cx:pt idx="3">0.057099999999999998</cx:pt>
          <cx:pt idx="4">0.083000000000000004</cx:pt>
          <cx:pt idx="5">0.19819999999999999</cx:pt>
          <cx:pt idx="6">0.16300000000000001</cx:pt>
          <cx:pt idx="7">0.15570000000000001</cx:pt>
          <cx:pt idx="8">0.1749</cx:pt>
          <cx:pt idx="9">0.18029999999999999</cx:pt>
          <cx:pt idx="10">0.19159999999999999</cx:pt>
          <cx:pt idx="11">0.19120000000000001</cx:pt>
          <cx:pt idx="12">0.11550000000000001</cx:pt>
        </cx:lvl>
      </cx:numDim>
    </cx:data>
    <cx:data id="3">
      <cx:numDim type="val">
        <cx:f>'1) How do users perceive differ'!$D$92:$D$109</cx:f>
        <cx:lvl ptCount="18" formatCode="General">
          <cx:pt idx="0">0.38440000000000002</cx:pt>
          <cx:pt idx="1">0.2132</cx:pt>
          <cx:pt idx="2">0.27779999999999999</cx:pt>
          <cx:pt idx="3">0.25690000000000002</cx:pt>
          <cx:pt idx="4">0.24349999999999999</cx:pt>
          <cx:pt idx="5">0.19420000000000001</cx:pt>
          <cx:pt idx="6">0.3276</cx:pt>
        </cx:lvl>
      </cx:numDim>
    </cx:data>
    <cx:data id="4">
      <cx:numDim type="val">
        <cx:f>'1) How do users perceive differ'!$E$92:$E$109</cx:f>
        <cx:lvl ptCount="18" formatCode="General">
          <cx:pt idx="0">0.57289999999999996</cx:pt>
          <cx:pt idx="1">0.59289999999999998</cx:pt>
          <cx:pt idx="2">0.61399999999999999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sz="1200" b="1" i="0" baseline="0" dirty="0" err="1">
                <a:effectLst/>
              </a:rPr>
              <a:t>Magitude</a:t>
            </a:r>
            <a:r>
              <a:rPr lang="en-US" sz="1200" b="1" i="0" baseline="0" dirty="0">
                <a:effectLst/>
              </a:rPr>
              <a:t> of Drift vs. User Input (100cm)</a:t>
            </a:r>
            <a:endParaRPr lang="en-US" sz="1200" dirty="0">
              <a:effectLst/>
            </a:endParaRPr>
          </a:p>
        </cx:rich>
      </cx:tx>
    </cx:title>
    <cx:plotArea>
      <cx:plotAreaRegion>
        <cx:series layoutId="boxWhisker" uniqueId="{2643B7D7-EAA1-B940-8F36-292732624F6C}">
          <cx:tx>
            <cx:txData>
              <cx:f>'1) How do users perceive differ'!$A$91</cx:f>
              <cx:v>No drift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C64EDFAF-277A-F142-8AF6-D24BDE5BEC70}">
          <cx:tx>
            <cx:txData>
              <cx:f>'1) How do users perceive differ'!$B$91</cx:f>
              <cx:v>Very small drift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9F19B2E6-4E3C-D14E-9418-F16847BDEBC5}">
          <cx:tx>
            <cx:txData>
              <cx:f>'1) How do users perceive differ'!$C$91</cx:f>
              <cx:v>Small drift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1E282335-CC49-334A-AF48-F3DA09A558D2}">
          <cx:tx>
            <cx:txData>
              <cx:f>'1) How do users perceive differ'!$D$91</cx:f>
              <cx:v>Medium drift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5E970E23-0120-7249-BEB0-9854C22427A3}">
          <cx:tx>
            <cx:txData>
              <cx:f>'1) How do users perceive differ'!$E$91</cx:f>
              <cx:v>Can't see </cx:v>
            </cx:txData>
          </cx:tx>
          <cx:dataId val="4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User Input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User Input</a:t>
              </a:r>
            </a:p>
          </cx:txPr>
        </cx:title>
        <cx:tickLabels/>
      </cx:axis>
      <cx:axis id="1">
        <cx:valScaling/>
        <cx:title>
          <cx:tx>
            <cx:txData>
              <cx:v>Magnitude of Drift (m)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Magnitude of Drift (m)</a:t>
              </a:r>
            </a:p>
          </cx:txPr>
        </cx:title>
        <cx:majorGridlines/>
        <cx:tickLabels/>
      </cx:axis>
    </cx:plotArea>
    <cx:legend pos="r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D8D03-4B83-4CC9-92E3-C1FB11FCD9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2048126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BFE70-A0C1-4378-A76A-6F61AA4E39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2048126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775C0FCB-2F8F-429D-93E8-4887A6F0DFF0}" type="datetime1">
              <a:rPr lang="en-US"/>
              <a:pPr>
                <a:defRPr/>
              </a:pPr>
              <a:t>4/15/22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D4315-9FE9-4ED4-A8F3-F8A9FC90B4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2048126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C4108-1205-444E-AA88-9E45D2AA41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472E13C-587E-4D3D-8692-9967552DE8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BC78CD-EB2B-42DA-8EAD-32A2D666C7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defTabSz="204812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F3915-5F02-4B30-8BCE-6FBE77BBBFC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2048126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6F0067B-793D-41D8-9D27-D0E19637CFDA}" type="datetime1">
              <a:rPr lang="en-US"/>
              <a:pPr>
                <a:defRPr/>
              </a:pPr>
              <a:t>4/15/22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C68708E-ECCC-453A-A184-79522AC49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7139B1-A7F9-49EA-86A8-EB11B6114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387850"/>
            <a:ext cx="5607050" cy="4156075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9DD8C-5CB5-47C9-8FE1-81524C5F44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defTabSz="2048126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A1E9F-89E9-45BE-AC61-61C32E47F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23D82B1-D8F5-47E2-83A2-C63A5BE8A0C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2457450" rtl="0" eaLnBrk="0" fontAlgn="base" hangingPunct="0">
      <a:spcBef>
        <a:spcPct val="30000"/>
      </a:spcBef>
      <a:spcAft>
        <a:spcPct val="0"/>
      </a:spcAft>
      <a:defRPr sz="6480" kern="1200">
        <a:solidFill>
          <a:schemeClr val="tx1"/>
        </a:solidFill>
        <a:latin typeface="+mn-lt"/>
        <a:ea typeface="ＭＳ Ｐゴシック" pitchFamily="1" charset="-128"/>
        <a:cs typeface="ＭＳ Ｐゴシック" charset="0"/>
      </a:defRPr>
    </a:lvl1pPr>
    <a:lvl2pPr marL="2457450" algn="l" defTabSz="2457450" rtl="0" eaLnBrk="0" fontAlgn="base" hangingPunct="0">
      <a:spcBef>
        <a:spcPct val="30000"/>
      </a:spcBef>
      <a:spcAft>
        <a:spcPct val="0"/>
      </a:spcAft>
      <a:defRPr sz="648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4914900" algn="l" defTabSz="2457450" rtl="0" eaLnBrk="0" fontAlgn="base" hangingPunct="0">
      <a:spcBef>
        <a:spcPct val="30000"/>
      </a:spcBef>
      <a:spcAft>
        <a:spcPct val="0"/>
      </a:spcAft>
      <a:defRPr sz="648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7372350" algn="l" defTabSz="2457450" rtl="0" eaLnBrk="0" fontAlgn="base" hangingPunct="0">
      <a:spcBef>
        <a:spcPct val="30000"/>
      </a:spcBef>
      <a:spcAft>
        <a:spcPct val="0"/>
      </a:spcAft>
      <a:defRPr sz="648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9829800" algn="l" defTabSz="2457450" rtl="0" eaLnBrk="0" fontAlgn="base" hangingPunct="0">
      <a:spcBef>
        <a:spcPct val="30000"/>
      </a:spcBef>
      <a:spcAft>
        <a:spcPct val="0"/>
      </a:spcAft>
      <a:defRPr sz="648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12288751" algn="l" defTabSz="2457751" rtl="0" eaLnBrk="1" latinLnBrk="0" hangingPunct="1">
      <a:defRPr sz="6480" kern="1200">
        <a:solidFill>
          <a:schemeClr val="tx1"/>
        </a:solidFill>
        <a:latin typeface="+mn-lt"/>
        <a:ea typeface="+mn-ea"/>
        <a:cs typeface="+mn-cs"/>
      </a:defRPr>
    </a:lvl6pPr>
    <a:lvl7pPr marL="14746498" algn="l" defTabSz="2457751" rtl="0" eaLnBrk="1" latinLnBrk="0" hangingPunct="1">
      <a:defRPr sz="6480" kern="1200">
        <a:solidFill>
          <a:schemeClr val="tx1"/>
        </a:solidFill>
        <a:latin typeface="+mn-lt"/>
        <a:ea typeface="+mn-ea"/>
        <a:cs typeface="+mn-cs"/>
      </a:defRPr>
    </a:lvl7pPr>
    <a:lvl8pPr marL="17204249" algn="l" defTabSz="2457751" rtl="0" eaLnBrk="1" latinLnBrk="0" hangingPunct="1">
      <a:defRPr sz="6480" kern="1200">
        <a:solidFill>
          <a:schemeClr val="tx1"/>
        </a:solidFill>
        <a:latin typeface="+mn-lt"/>
        <a:ea typeface="+mn-ea"/>
        <a:cs typeface="+mn-cs"/>
      </a:defRPr>
    </a:lvl8pPr>
    <a:lvl9pPr marL="19662000" algn="l" defTabSz="2457751" rtl="0" eaLnBrk="1" latinLnBrk="0" hangingPunct="1">
      <a:defRPr sz="64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C0786A88-AC4E-42FC-BC40-FE2C9EEEAA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175EFA08-9697-4DC3-8D74-7905EFC366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Multi-user collaboration pics insert </a:t>
            </a:r>
          </a:p>
          <a:p>
            <a:pPr>
              <a:defRPr/>
            </a:pP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CHANGE AR EXAMPLES </a:t>
            </a: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PHOTO OF A MAGIC LEAP INSERT SOMEWHERE </a:t>
            </a: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6014FA3A-0BA0-4BF7-8F0B-B48E2C120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047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047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047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047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F26504F-D326-4209-A3CB-2BA3932F15CB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7CA9087-CCE3-41BD-8661-896484849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" y="0"/>
            <a:ext cx="4386834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2977FAEC-D014-4D02-A4A7-A55EF9307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0" y="1036320"/>
            <a:ext cx="333756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8A18F52B-EF18-4CFF-8AE4-57B14AD891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0" y="1036320"/>
            <a:ext cx="333756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5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9460082-D8FC-44C1-B7CA-3C4CB9279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76A9BD5-6CDD-4CCA-BF6C-5C3D67C401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85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CIE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7F3C4D6-A541-4436-8DF0-C1C39A5B14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4B9970B6-F573-49BE-A380-4994D0D23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36320"/>
            <a:ext cx="333756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D5FB5AD9-600D-4CA5-A0E5-87418EB3BB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36320"/>
            <a:ext cx="333756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D7D1D1A-30E9-443C-B7EE-5EAC2F583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C830BD31-8ACC-4EDB-8A69-80AF06812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0" y="1036320"/>
            <a:ext cx="333756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138847D6-F4C6-4C76-BC89-077C5ADDE3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0" y="1036320"/>
            <a:ext cx="333756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52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9E425-3702-4957-85CD-E9DD66B0C5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560" y="7680966"/>
            <a:ext cx="39502080" cy="2036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46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8BA2C-F8EC-415A-86D5-5ABAF8019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7"/>
            <a:ext cx="37307520" cy="6537959"/>
          </a:xfrm>
        </p:spPr>
        <p:txBody>
          <a:bodyPr anchor="t"/>
          <a:lstStyle>
            <a:lvl1pPr algn="l">
              <a:defRPr sz="1932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4"/>
            <a:ext cx="37307520" cy="7200896"/>
          </a:xfrm>
        </p:spPr>
        <p:txBody>
          <a:bodyPr anchor="b"/>
          <a:lstStyle>
            <a:lvl1pPr marL="0" indent="0">
              <a:buNone/>
              <a:defRPr sz="10800">
                <a:solidFill>
                  <a:schemeClr val="tx1">
                    <a:tint val="75000"/>
                  </a:schemeClr>
                </a:solidFill>
              </a:defRPr>
            </a:lvl1pPr>
            <a:lvl2pPr marL="2457751" indent="0">
              <a:buNone/>
              <a:defRPr sz="9720">
                <a:solidFill>
                  <a:schemeClr val="tx1">
                    <a:tint val="75000"/>
                  </a:schemeClr>
                </a:solidFill>
              </a:defRPr>
            </a:lvl2pPr>
            <a:lvl3pPr marL="4915498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7373249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4pPr>
            <a:lvl5pPr marL="983100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5pPr>
            <a:lvl6pPr marL="12288751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6pPr>
            <a:lvl7pPr marL="14746498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7pPr>
            <a:lvl8pPr marL="17204249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8pPr>
            <a:lvl9pPr marL="1966200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438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906905B6-4C88-4187-BE65-03A38F8F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7"/>
            <a:ext cx="19385280" cy="20462233"/>
          </a:xfrm>
        </p:spPr>
        <p:txBody>
          <a:bodyPr/>
          <a:lstStyle>
            <a:lvl1pPr>
              <a:defRPr sz="15000"/>
            </a:lvl1pPr>
            <a:lvl2pPr>
              <a:defRPr sz="12960"/>
            </a:lvl2pPr>
            <a:lvl3pPr>
              <a:defRPr sz="10800"/>
            </a:lvl3pPr>
            <a:lvl4pPr>
              <a:defRPr sz="9720"/>
            </a:lvl4pPr>
            <a:lvl5pPr>
              <a:defRPr sz="9720"/>
            </a:lvl5pPr>
            <a:lvl6pPr>
              <a:defRPr sz="9720"/>
            </a:lvl6pPr>
            <a:lvl7pPr>
              <a:defRPr sz="9720"/>
            </a:lvl7pPr>
            <a:lvl8pPr>
              <a:defRPr sz="9720"/>
            </a:lvl8pPr>
            <a:lvl9pPr>
              <a:defRPr sz="9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7"/>
            <a:ext cx="19385280" cy="20462233"/>
          </a:xfrm>
        </p:spPr>
        <p:txBody>
          <a:bodyPr/>
          <a:lstStyle>
            <a:lvl1pPr>
              <a:defRPr sz="15000"/>
            </a:lvl1pPr>
            <a:lvl2pPr>
              <a:defRPr sz="12960"/>
            </a:lvl2pPr>
            <a:lvl3pPr>
              <a:defRPr sz="10800"/>
            </a:lvl3pPr>
            <a:lvl4pPr>
              <a:defRPr sz="9720"/>
            </a:lvl4pPr>
            <a:lvl5pPr>
              <a:defRPr sz="9720"/>
            </a:lvl5pPr>
            <a:lvl6pPr>
              <a:defRPr sz="9720"/>
            </a:lvl6pPr>
            <a:lvl7pPr>
              <a:defRPr sz="9720"/>
            </a:lvl7pPr>
            <a:lvl8pPr>
              <a:defRPr sz="9720"/>
            </a:lvl8pPr>
            <a:lvl9pPr>
              <a:defRPr sz="9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660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A2B6C335-1712-4957-B537-2F8DF605C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903976"/>
            <a:ext cx="19392902" cy="3070861"/>
          </a:xfrm>
        </p:spPr>
        <p:txBody>
          <a:bodyPr anchor="b"/>
          <a:lstStyle>
            <a:lvl1pPr marL="0" indent="0">
              <a:buNone/>
              <a:defRPr sz="12960" b="1"/>
            </a:lvl1pPr>
            <a:lvl2pPr marL="2457751" indent="0">
              <a:buNone/>
              <a:defRPr sz="10800" b="1"/>
            </a:lvl2pPr>
            <a:lvl3pPr marL="4915498" indent="0">
              <a:buNone/>
              <a:defRPr sz="9720" b="1"/>
            </a:lvl3pPr>
            <a:lvl4pPr marL="7373249" indent="0">
              <a:buNone/>
              <a:defRPr sz="8640" b="1"/>
            </a:lvl4pPr>
            <a:lvl5pPr marL="9831000" indent="0">
              <a:buNone/>
              <a:defRPr sz="8640" b="1"/>
            </a:lvl5pPr>
            <a:lvl6pPr marL="12288751" indent="0">
              <a:buNone/>
              <a:defRPr sz="8640" b="1"/>
            </a:lvl6pPr>
            <a:lvl7pPr marL="14746498" indent="0">
              <a:buNone/>
              <a:defRPr sz="8640" b="1"/>
            </a:lvl7pPr>
            <a:lvl8pPr marL="17204249" indent="0">
              <a:buNone/>
              <a:defRPr sz="8640" b="1"/>
            </a:lvl8pPr>
            <a:lvl9pPr marL="19662000" indent="0">
              <a:buNone/>
              <a:defRPr sz="8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2446004"/>
            <a:ext cx="19392902" cy="15595597"/>
          </a:xfrm>
        </p:spPr>
        <p:txBody>
          <a:bodyPr/>
          <a:lstStyle>
            <a:lvl1pPr>
              <a:defRPr sz="12960"/>
            </a:lvl1pPr>
            <a:lvl2pPr>
              <a:defRPr sz="10800"/>
            </a:lvl2pPr>
            <a:lvl3pPr>
              <a:defRPr sz="9720"/>
            </a:lvl3pPr>
            <a:lvl4pPr>
              <a:defRPr sz="8640"/>
            </a:lvl4pPr>
            <a:lvl5pPr>
              <a:defRPr sz="8640"/>
            </a:lvl5pPr>
            <a:lvl6pPr>
              <a:defRPr sz="8640"/>
            </a:lvl6pPr>
            <a:lvl7pPr>
              <a:defRPr sz="8640"/>
            </a:lvl7pPr>
            <a:lvl8pPr>
              <a:defRPr sz="8640"/>
            </a:lvl8pPr>
            <a:lvl9pPr>
              <a:defRPr sz="8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32" y="8903976"/>
            <a:ext cx="19400520" cy="3070861"/>
          </a:xfrm>
        </p:spPr>
        <p:txBody>
          <a:bodyPr anchor="b"/>
          <a:lstStyle>
            <a:lvl1pPr marL="0" indent="0">
              <a:buNone/>
              <a:defRPr sz="12960" b="1"/>
            </a:lvl1pPr>
            <a:lvl2pPr marL="2457751" indent="0">
              <a:buNone/>
              <a:defRPr sz="10800" b="1"/>
            </a:lvl2pPr>
            <a:lvl3pPr marL="4915498" indent="0">
              <a:buNone/>
              <a:defRPr sz="9720" b="1"/>
            </a:lvl3pPr>
            <a:lvl4pPr marL="7373249" indent="0">
              <a:buNone/>
              <a:defRPr sz="8640" b="1"/>
            </a:lvl4pPr>
            <a:lvl5pPr marL="9831000" indent="0">
              <a:buNone/>
              <a:defRPr sz="8640" b="1"/>
            </a:lvl5pPr>
            <a:lvl6pPr marL="12288751" indent="0">
              <a:buNone/>
              <a:defRPr sz="8640" b="1"/>
            </a:lvl6pPr>
            <a:lvl7pPr marL="14746498" indent="0">
              <a:buNone/>
              <a:defRPr sz="8640" b="1"/>
            </a:lvl7pPr>
            <a:lvl8pPr marL="17204249" indent="0">
              <a:buNone/>
              <a:defRPr sz="8640" b="1"/>
            </a:lvl8pPr>
            <a:lvl9pPr marL="19662000" indent="0">
              <a:buNone/>
              <a:defRPr sz="8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32" y="12446004"/>
            <a:ext cx="19400520" cy="15595597"/>
          </a:xfrm>
        </p:spPr>
        <p:txBody>
          <a:bodyPr/>
          <a:lstStyle>
            <a:lvl1pPr>
              <a:defRPr sz="12960"/>
            </a:lvl1pPr>
            <a:lvl2pPr>
              <a:defRPr sz="10800"/>
            </a:lvl2pPr>
            <a:lvl3pPr>
              <a:defRPr sz="9720"/>
            </a:lvl3pPr>
            <a:lvl4pPr>
              <a:defRPr sz="8640"/>
            </a:lvl4pPr>
            <a:lvl5pPr>
              <a:defRPr sz="8640"/>
            </a:lvl5pPr>
            <a:lvl6pPr>
              <a:defRPr sz="8640"/>
            </a:lvl6pPr>
            <a:lvl7pPr>
              <a:defRPr sz="8640"/>
            </a:lvl7pPr>
            <a:lvl8pPr>
              <a:defRPr sz="8640"/>
            </a:lvl8pPr>
            <a:lvl9pPr>
              <a:defRPr sz="8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633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D92FB9E3-51CA-4666-AAA3-E15EF44CC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1"/>
            <a:ext cx="26334720" cy="2720346"/>
          </a:xfrm>
        </p:spPr>
        <p:txBody>
          <a:bodyPr anchor="b"/>
          <a:lstStyle>
            <a:lvl1pPr algn="l">
              <a:defRPr sz="10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19"/>
            <a:ext cx="26334720" cy="19751040"/>
          </a:xfrm>
        </p:spPr>
        <p:txBody>
          <a:bodyPr rtlCol="0">
            <a:normAutofit/>
          </a:bodyPr>
          <a:lstStyle>
            <a:lvl1pPr marL="0" indent="0">
              <a:buNone/>
              <a:defRPr sz="17160"/>
            </a:lvl1pPr>
            <a:lvl2pPr marL="2457751" indent="0">
              <a:buNone/>
              <a:defRPr sz="15000"/>
            </a:lvl2pPr>
            <a:lvl3pPr marL="4915498" indent="0">
              <a:buNone/>
              <a:defRPr sz="12960"/>
            </a:lvl3pPr>
            <a:lvl4pPr marL="7373249" indent="0">
              <a:buNone/>
              <a:defRPr sz="10800"/>
            </a:lvl4pPr>
            <a:lvl5pPr marL="9831000" indent="0">
              <a:buNone/>
              <a:defRPr sz="10800"/>
            </a:lvl5pPr>
            <a:lvl6pPr marL="12288751" indent="0">
              <a:buNone/>
              <a:defRPr sz="10800"/>
            </a:lvl6pPr>
            <a:lvl7pPr marL="14746498" indent="0">
              <a:buNone/>
              <a:defRPr sz="10800"/>
            </a:lvl7pPr>
            <a:lvl8pPr marL="17204249" indent="0">
              <a:buNone/>
              <a:defRPr sz="10800"/>
            </a:lvl8pPr>
            <a:lvl9pPr marL="19662000" indent="0">
              <a:buNone/>
              <a:defRPr sz="108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9"/>
            <a:ext cx="26334720" cy="3863341"/>
          </a:xfrm>
        </p:spPr>
        <p:txBody>
          <a:bodyPr/>
          <a:lstStyle>
            <a:lvl1pPr marL="0" indent="0">
              <a:buNone/>
              <a:defRPr sz="7560"/>
            </a:lvl1pPr>
            <a:lvl2pPr marL="2457751" indent="0">
              <a:buNone/>
              <a:defRPr sz="6480"/>
            </a:lvl2pPr>
            <a:lvl3pPr marL="4915498" indent="0">
              <a:buNone/>
              <a:defRPr sz="5400"/>
            </a:lvl3pPr>
            <a:lvl4pPr marL="7373249" indent="0">
              <a:buNone/>
              <a:defRPr sz="4800"/>
            </a:lvl4pPr>
            <a:lvl5pPr marL="9831000" indent="0">
              <a:buNone/>
              <a:defRPr sz="4800"/>
            </a:lvl5pPr>
            <a:lvl6pPr marL="12288751" indent="0">
              <a:buNone/>
              <a:defRPr sz="4800"/>
            </a:lvl6pPr>
            <a:lvl7pPr marL="14746498" indent="0">
              <a:buNone/>
              <a:defRPr sz="4800"/>
            </a:lvl7pPr>
            <a:lvl8pPr marL="17204249" indent="0">
              <a:buNone/>
              <a:defRPr sz="4800"/>
            </a:lvl8pPr>
            <a:lvl9pPr marL="1966200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194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6F2F35A-1253-4CB7-A4FA-12D51C4CD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00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6752A4D-B9D2-464D-99D7-2812B6E2182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94560" y="2478406"/>
            <a:ext cx="39502080" cy="432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24" tIns="204812" rIns="409624" bIns="2048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368220E-CE01-4AAC-9662-7B795B465E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194560" y="7680960"/>
            <a:ext cx="39502080" cy="2172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24" tIns="204812" rIns="409624" bIns="204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</p:sldLayoutIdLst>
  <p:txStyles>
    <p:titleStyle>
      <a:lvl1pPr algn="l" defTabSz="2457450" rtl="0" eaLnBrk="0" fontAlgn="base" hangingPunct="0">
        <a:spcBef>
          <a:spcPct val="0"/>
        </a:spcBef>
        <a:spcAft>
          <a:spcPct val="0"/>
        </a:spcAft>
        <a:defRPr sz="21480" kern="1200">
          <a:solidFill>
            <a:srgbClr val="235F9C"/>
          </a:solidFill>
          <a:latin typeface="Arial"/>
          <a:ea typeface="ＭＳ Ｐゴシック" pitchFamily="1" charset="-128"/>
          <a:cs typeface="ＭＳ Ｐゴシック" charset="0"/>
        </a:defRPr>
      </a:lvl1pPr>
      <a:lvl2pPr algn="l" defTabSz="2457450" rtl="0" eaLnBrk="0" fontAlgn="base" hangingPunct="0">
        <a:spcBef>
          <a:spcPct val="0"/>
        </a:spcBef>
        <a:spcAft>
          <a:spcPct val="0"/>
        </a:spcAft>
        <a:defRPr sz="21480">
          <a:solidFill>
            <a:srgbClr val="235F9C"/>
          </a:solidFill>
          <a:latin typeface="Arial" charset="0"/>
          <a:ea typeface="ＭＳ Ｐゴシック" pitchFamily="1" charset="-128"/>
          <a:cs typeface="ＭＳ Ｐゴシック" charset="0"/>
        </a:defRPr>
      </a:lvl2pPr>
      <a:lvl3pPr algn="l" defTabSz="2457450" rtl="0" eaLnBrk="0" fontAlgn="base" hangingPunct="0">
        <a:spcBef>
          <a:spcPct val="0"/>
        </a:spcBef>
        <a:spcAft>
          <a:spcPct val="0"/>
        </a:spcAft>
        <a:defRPr sz="21480">
          <a:solidFill>
            <a:srgbClr val="235F9C"/>
          </a:solidFill>
          <a:latin typeface="Arial" charset="0"/>
          <a:ea typeface="ＭＳ Ｐゴシック" pitchFamily="1" charset="-128"/>
          <a:cs typeface="ＭＳ Ｐゴシック" charset="0"/>
        </a:defRPr>
      </a:lvl3pPr>
      <a:lvl4pPr algn="l" defTabSz="2457450" rtl="0" eaLnBrk="0" fontAlgn="base" hangingPunct="0">
        <a:spcBef>
          <a:spcPct val="0"/>
        </a:spcBef>
        <a:spcAft>
          <a:spcPct val="0"/>
        </a:spcAft>
        <a:defRPr sz="21480">
          <a:solidFill>
            <a:srgbClr val="235F9C"/>
          </a:solidFill>
          <a:latin typeface="Arial" charset="0"/>
          <a:ea typeface="ＭＳ Ｐゴシック" pitchFamily="1" charset="-128"/>
          <a:cs typeface="ＭＳ Ｐゴシック" charset="0"/>
        </a:defRPr>
      </a:lvl4pPr>
      <a:lvl5pPr algn="l" defTabSz="2457450" rtl="0" eaLnBrk="0" fontAlgn="base" hangingPunct="0">
        <a:spcBef>
          <a:spcPct val="0"/>
        </a:spcBef>
        <a:spcAft>
          <a:spcPct val="0"/>
        </a:spcAft>
        <a:defRPr sz="21480">
          <a:solidFill>
            <a:srgbClr val="235F9C"/>
          </a:solidFill>
          <a:latin typeface="Arial" charset="0"/>
          <a:ea typeface="ＭＳ Ｐゴシック" pitchFamily="1" charset="-128"/>
          <a:cs typeface="ＭＳ Ｐゴシック" charset="0"/>
        </a:defRPr>
      </a:lvl5pPr>
      <a:lvl6pPr marL="2457751" algn="l" defTabSz="2457751" rtl="0" eaLnBrk="1" fontAlgn="base" hangingPunct="1">
        <a:spcBef>
          <a:spcPct val="0"/>
        </a:spcBef>
        <a:spcAft>
          <a:spcPct val="0"/>
        </a:spcAft>
        <a:defRPr sz="21480">
          <a:solidFill>
            <a:srgbClr val="7F7F7F"/>
          </a:solidFill>
          <a:latin typeface="Arial" charset="0"/>
          <a:ea typeface="ＭＳ Ｐゴシック" pitchFamily="1" charset="-128"/>
        </a:defRPr>
      </a:lvl6pPr>
      <a:lvl7pPr marL="4915498" algn="l" defTabSz="2457751" rtl="0" eaLnBrk="1" fontAlgn="base" hangingPunct="1">
        <a:spcBef>
          <a:spcPct val="0"/>
        </a:spcBef>
        <a:spcAft>
          <a:spcPct val="0"/>
        </a:spcAft>
        <a:defRPr sz="21480">
          <a:solidFill>
            <a:srgbClr val="7F7F7F"/>
          </a:solidFill>
          <a:latin typeface="Arial" charset="0"/>
          <a:ea typeface="ＭＳ Ｐゴシック" pitchFamily="1" charset="-128"/>
        </a:defRPr>
      </a:lvl7pPr>
      <a:lvl8pPr marL="7373249" algn="l" defTabSz="2457751" rtl="0" eaLnBrk="1" fontAlgn="base" hangingPunct="1">
        <a:spcBef>
          <a:spcPct val="0"/>
        </a:spcBef>
        <a:spcAft>
          <a:spcPct val="0"/>
        </a:spcAft>
        <a:defRPr sz="21480">
          <a:solidFill>
            <a:srgbClr val="7F7F7F"/>
          </a:solidFill>
          <a:latin typeface="Arial" charset="0"/>
          <a:ea typeface="ＭＳ Ｐゴシック" pitchFamily="1" charset="-128"/>
        </a:defRPr>
      </a:lvl8pPr>
      <a:lvl9pPr marL="9831000" algn="l" defTabSz="2457751" rtl="0" eaLnBrk="1" fontAlgn="base" hangingPunct="1">
        <a:spcBef>
          <a:spcPct val="0"/>
        </a:spcBef>
        <a:spcAft>
          <a:spcPct val="0"/>
        </a:spcAft>
        <a:defRPr sz="21480">
          <a:solidFill>
            <a:srgbClr val="7F7F7F"/>
          </a:solidFill>
          <a:latin typeface="Arial" charset="0"/>
          <a:ea typeface="ＭＳ Ｐゴシック" pitchFamily="1" charset="-128"/>
        </a:defRPr>
      </a:lvl9pPr>
    </p:titleStyle>
    <p:bodyStyle>
      <a:lvl1pPr marL="1842136" indent="-1842136" algn="l" defTabSz="24574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160" kern="1200">
          <a:solidFill>
            <a:srgbClr val="404040"/>
          </a:solidFill>
          <a:latin typeface="Arial"/>
          <a:ea typeface="ＭＳ Ｐゴシック" pitchFamily="1" charset="-128"/>
          <a:cs typeface="ＭＳ Ｐゴシック" charset="0"/>
        </a:defRPr>
      </a:lvl1pPr>
      <a:lvl2pPr marL="3992880" indent="-1535430" algn="l" defTabSz="24574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0" kern="1200">
          <a:solidFill>
            <a:srgbClr val="404040"/>
          </a:solidFill>
          <a:latin typeface="Arial"/>
          <a:ea typeface="ＭＳ Ｐゴシック" pitchFamily="1" charset="-128"/>
          <a:cs typeface="+mn-cs"/>
        </a:defRPr>
      </a:lvl2pPr>
      <a:lvl3pPr marL="6143626" indent="-1228726" algn="l" defTabSz="24574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960" kern="1200">
          <a:solidFill>
            <a:srgbClr val="404040"/>
          </a:solidFill>
          <a:latin typeface="Arial"/>
          <a:ea typeface="ＭＳ Ｐゴシック" pitchFamily="1" charset="-128"/>
          <a:cs typeface="+mn-cs"/>
        </a:defRPr>
      </a:lvl3pPr>
      <a:lvl4pPr marL="8601076" indent="-1228726" algn="l" defTabSz="24574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0800" kern="1200">
          <a:solidFill>
            <a:srgbClr val="404040"/>
          </a:solidFill>
          <a:latin typeface="Arial"/>
          <a:ea typeface="ＭＳ Ｐゴシック" pitchFamily="1" charset="-128"/>
          <a:cs typeface="+mn-cs"/>
        </a:defRPr>
      </a:lvl4pPr>
      <a:lvl5pPr marL="11058526" indent="-1228726" algn="l" defTabSz="24574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0800" kern="1200">
          <a:solidFill>
            <a:srgbClr val="404040"/>
          </a:solidFill>
          <a:latin typeface="Arial"/>
          <a:ea typeface="ＭＳ Ｐゴシック" pitchFamily="1" charset="-128"/>
          <a:cs typeface="+mn-cs"/>
        </a:defRPr>
      </a:lvl5pPr>
      <a:lvl6pPr marL="13517624" indent="-1228873" algn="l" defTabSz="2457751" rtl="0" eaLnBrk="1" latinLnBrk="0" hangingPunct="1">
        <a:spcBef>
          <a:spcPct val="20000"/>
        </a:spcBef>
        <a:buFont typeface="Arial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6pPr>
      <a:lvl7pPr marL="15975376" indent="-1228873" algn="l" defTabSz="2457751" rtl="0" eaLnBrk="1" latinLnBrk="0" hangingPunct="1">
        <a:spcBef>
          <a:spcPct val="20000"/>
        </a:spcBef>
        <a:buFont typeface="Arial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7pPr>
      <a:lvl8pPr marL="18433127" indent="-1228873" algn="l" defTabSz="2457751" rtl="0" eaLnBrk="1" latinLnBrk="0" hangingPunct="1">
        <a:spcBef>
          <a:spcPct val="20000"/>
        </a:spcBef>
        <a:buFont typeface="Arial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8pPr>
      <a:lvl9pPr marL="20890872" indent="-1228873" algn="l" defTabSz="2457751" rtl="0" eaLnBrk="1" latinLnBrk="0" hangingPunct="1">
        <a:spcBef>
          <a:spcPct val="20000"/>
        </a:spcBef>
        <a:buFont typeface="Arial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57751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1pPr>
      <a:lvl2pPr marL="2457751" algn="l" defTabSz="2457751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2pPr>
      <a:lvl3pPr marL="4915498" algn="l" defTabSz="2457751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3pPr>
      <a:lvl4pPr marL="7373249" algn="l" defTabSz="2457751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4pPr>
      <a:lvl5pPr marL="9831000" algn="l" defTabSz="2457751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5pPr>
      <a:lvl6pPr marL="12288751" algn="l" defTabSz="2457751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6pPr>
      <a:lvl7pPr marL="14746498" algn="l" defTabSz="2457751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7pPr>
      <a:lvl8pPr marL="17204249" algn="l" defTabSz="2457751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8pPr>
      <a:lvl9pPr marL="19662000" algn="l" defTabSz="2457751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hart" Target="../charts/chart1.xml"/><Relationship Id="rId18" Type="http://schemas.openxmlformats.org/officeDocument/2006/relationships/chart" Target="../charts/chart3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microsoft.com/office/2014/relationships/chartEx" Target="../charts/chartEx2.xml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image" Target="../media/image14.png"/><Relationship Id="rId19" Type="http://schemas.openxmlformats.org/officeDocument/2006/relationships/chart" Target="../charts/chart4.xml"/><Relationship Id="rId4" Type="http://schemas.openxmlformats.org/officeDocument/2006/relationships/image" Target="../media/image9.png"/><Relationship Id="rId9" Type="http://schemas.microsoft.com/office/2014/relationships/chartEx" Target="../charts/chartEx1.xml"/><Relationship Id="rId1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8D72AF8-D604-4342-A434-6127E128A9DE}"/>
              </a:ext>
            </a:extLst>
          </p:cNvPr>
          <p:cNvSpPr/>
          <p:nvPr/>
        </p:nvSpPr>
        <p:spPr>
          <a:xfrm>
            <a:off x="14880345" y="5919163"/>
            <a:ext cx="14290856" cy="10417678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extended an iOS App built in Unity 3D to allow users to record their subjective experience of hologram drift. [2]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wrote Python scripts to process the visual environment and drift data captured on the smartphone AR device.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surveys were created to record user consent, pre-experiment experiences, and post-experiment feedback.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Next, I designed and conducted an IRB-approved user study consisting of 10 participants to record their perception from hologram drift.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wrote data analysis scripts to sort the experimental data and analytically graph the results along with the user input precepted drift.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evaluated my visual environments using multiple camera image characterization metrics (brightness, complexity, edge strength, corners) to investigate correlations between then and drift or user perception of drift.</a:t>
            </a:r>
          </a:p>
          <a:p>
            <a:pPr marL="295656" indent="-295656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656" indent="-295656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9C14D-2355-4817-9CD0-16CFC65502D8}"/>
              </a:ext>
            </a:extLst>
          </p:cNvPr>
          <p:cNvSpPr/>
          <p:nvPr/>
        </p:nvSpPr>
        <p:spPr>
          <a:xfrm>
            <a:off x="39672913" y="28883611"/>
            <a:ext cx="3486660" cy="2654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457751" eaLnBrk="1" hangingPunct="1">
              <a:defRPr/>
            </a:pP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81A9B1-0A46-4ECA-8E5E-6FDFC0C65934}"/>
              </a:ext>
            </a:extLst>
          </p:cNvPr>
          <p:cNvSpPr/>
          <p:nvPr/>
        </p:nvSpPr>
        <p:spPr>
          <a:xfrm>
            <a:off x="609600" y="17828671"/>
            <a:ext cx="13996036" cy="12716100"/>
          </a:xfrm>
          <a:prstGeom prst="rect">
            <a:avLst/>
          </a:prstGeom>
          <a:noFill/>
          <a:ln w="508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 Applications such as IKEA Place, Amazon AR View, and others utilize placing holograms in the physical world to give customers a preliminary view of furniture in their room.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using these AR apps, it is common for users to temporarily move their phone or look away.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 result, hologram drift is common and the amount of the drift may be too extreme to be negligible for the user. [2]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study aims at measuring hologram drift and determining a relation between perception of hologram drift in correlation with varying backgrounds.</a:t>
            </a: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viewing distances and different backgrounds affect both drift magnitude and perceived drift. </a:t>
            </a: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8036" indent="480060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92" name="Title 1">
            <a:extLst>
              <a:ext uri="{FF2B5EF4-FFF2-40B4-BE49-F238E27FC236}">
                <a16:creationId xmlns:a16="http://schemas.microsoft.com/office/drawing/2014/main" id="{6BD1E4CB-15D9-48F0-9BCF-0F209528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62327"/>
            <a:ext cx="43891200" cy="4208144"/>
          </a:xfrm>
        </p:spPr>
        <p:txBody>
          <a:bodyPr anchor="t"/>
          <a:lstStyle/>
          <a:p>
            <a:pPr algn="ctr">
              <a:spcBef>
                <a:spcPts val="3600"/>
              </a:spcBef>
              <a:spcAft>
                <a:spcPts val="3600"/>
              </a:spcAft>
            </a:pPr>
            <a:r>
              <a:rPr lang="en-US" altLang="en-US" sz="9600" dirty="0">
                <a:solidFill>
                  <a:srgbClr val="001A57"/>
                </a:solidFill>
                <a:ea typeface="ＭＳ Ｐゴシック"/>
              </a:rPr>
              <a:t>User Study in Precepted Augmented Reality Shift</a:t>
            </a:r>
            <a:br>
              <a:rPr lang="en-US" altLang="en-US" sz="960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en-US" sz="5760" b="1" dirty="0">
                <a:latin typeface="Arial" panose="020B0604020202020204" pitchFamily="34" charset="0"/>
                <a:ea typeface="ＭＳ Ｐゴシック"/>
              </a:rPr>
              <a:t>Jason Dong</a:t>
            </a:r>
            <a:br>
              <a:rPr lang="en-US" altLang="en-US" sz="576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en-US" sz="5640" dirty="0">
                <a:ea typeface="ＭＳ Ｐゴシック"/>
              </a:rPr>
              <a:t>Intelligent Interactive Internet of Things (I^3T) Lab</a:t>
            </a:r>
            <a:endParaRPr lang="en-US" altLang="en-US" sz="5640" dirty="0">
              <a:solidFill>
                <a:srgbClr val="001A57"/>
              </a:solidFill>
              <a:ea typeface="ＭＳ Ｐゴシック"/>
            </a:endParaRPr>
          </a:p>
        </p:txBody>
      </p:sp>
      <p:pic>
        <p:nvPicPr>
          <p:cNvPr id="12293" name="Picture 10" descr="Image result for duke university logo">
            <a:extLst>
              <a:ext uri="{FF2B5EF4-FFF2-40B4-BE49-F238E27FC236}">
                <a16:creationId xmlns:a16="http://schemas.microsoft.com/office/drawing/2014/main" id="{41018AD2-2345-48C2-B0AA-F8569373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386" y="31163896"/>
            <a:ext cx="3448050" cy="150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4688CB89-CE17-4016-AF6F-B36AA82B11F6}"/>
              </a:ext>
            </a:extLst>
          </p:cNvPr>
          <p:cNvSpPr/>
          <p:nvPr/>
        </p:nvSpPr>
        <p:spPr>
          <a:xfrm>
            <a:off x="29407271" y="16570527"/>
            <a:ext cx="13761720" cy="986790"/>
          </a:xfrm>
          <a:prstGeom prst="snip1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644" tIns="34321" rIns="68644" bIns="34321" anchor="ctr"/>
          <a:lstStyle/>
          <a:p>
            <a:pPr algn="ctr" defTabSz="2457751" eaLnBrk="1" hangingPunct="1">
              <a:defRPr/>
            </a:pPr>
            <a:r>
              <a:rPr lang="en-US" sz="444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Conclusions &amp; Future Work</a:t>
            </a:r>
          </a:p>
        </p:txBody>
      </p: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6BA27AEC-99AE-4508-AB84-988A9D9CE762}"/>
              </a:ext>
            </a:extLst>
          </p:cNvPr>
          <p:cNvSpPr/>
          <p:nvPr/>
        </p:nvSpPr>
        <p:spPr>
          <a:xfrm>
            <a:off x="29415106" y="25131663"/>
            <a:ext cx="13778972" cy="986790"/>
          </a:xfrm>
          <a:prstGeom prst="snip1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644" tIns="34321" rIns="68644" bIns="34321" anchor="ctr"/>
          <a:lstStyle/>
          <a:p>
            <a:pPr algn="ctr" defTabSz="2457751" eaLnBrk="1" hangingPunct="1">
              <a:defRPr/>
            </a:pPr>
            <a:r>
              <a:rPr lang="en-US" sz="444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Related Publications / Citations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343364-9378-4CDB-AEE2-D0B8621688EE}"/>
              </a:ext>
            </a:extLst>
          </p:cNvPr>
          <p:cNvSpPr/>
          <p:nvPr/>
        </p:nvSpPr>
        <p:spPr>
          <a:xfrm>
            <a:off x="617221" y="5903172"/>
            <a:ext cx="14012269" cy="10433669"/>
          </a:xfrm>
          <a:prstGeom prst="rect">
            <a:avLst/>
          </a:prstGeom>
          <a:noFill/>
          <a:ln w="508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Augmented reality (AR) is the enhancement of the physical world through the addition of digital visual elements, sound, or other sensory elements.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Unwanted hologram movement (drift) often occurs in </a:t>
            </a:r>
            <a:r>
              <a:rPr lang="en-US" sz="336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markerless</a:t>
            </a: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 smartphone applications due to visual conditions or device movement.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Drift occurs due to the VI-SLAM algorithm incorrectly calculating the device pose (position and orientation) using on-board sensors.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Drift impacts user experience when using AR apps, but user perception of that drift may vary with different backgrounds. [1]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 result, more severe drift may be less perceptible and tolerable with a plain backgrounds; whereas small drift may appear more extreme with textured backgrounds.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Several factors may impact perceived drift. Some possible influences may be more visible reference points in edges and corners, as well as other environmental factors such as distance and lighting.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91A9A940-C237-4ED8-9EE3-521CC4241D70}"/>
              </a:ext>
            </a:extLst>
          </p:cNvPr>
          <p:cNvSpPr/>
          <p:nvPr/>
        </p:nvSpPr>
        <p:spPr>
          <a:xfrm>
            <a:off x="609600" y="4634866"/>
            <a:ext cx="13996036" cy="986790"/>
          </a:xfrm>
          <a:prstGeom prst="snip1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644" tIns="34321" rIns="68644" bIns="34321" anchor="ctr"/>
          <a:lstStyle/>
          <a:p>
            <a:pPr algn="ctr" defTabSz="2457751" eaLnBrk="1" hangingPunct="1">
              <a:defRPr/>
            </a:pPr>
            <a:r>
              <a:rPr lang="en-US" sz="4440" b="1" dirty="0">
                <a:solidFill>
                  <a:srgbClr val="000000"/>
                </a:solidFill>
                <a:latin typeface="Arial"/>
                <a:cs typeface="Arial"/>
              </a:rPr>
              <a:t>Introduction</a:t>
            </a:r>
          </a:p>
        </p:txBody>
      </p:sp>
      <p:sp>
        <p:nvSpPr>
          <p:cNvPr id="54" name="Snip Single Corner Rectangle 53">
            <a:extLst>
              <a:ext uri="{FF2B5EF4-FFF2-40B4-BE49-F238E27FC236}">
                <a16:creationId xmlns:a16="http://schemas.microsoft.com/office/drawing/2014/main" id="{0E760367-911E-4CAA-A8C8-9B86160BC781}"/>
              </a:ext>
            </a:extLst>
          </p:cNvPr>
          <p:cNvSpPr/>
          <p:nvPr/>
        </p:nvSpPr>
        <p:spPr>
          <a:xfrm>
            <a:off x="625834" y="16581560"/>
            <a:ext cx="14003656" cy="986790"/>
          </a:xfrm>
          <a:prstGeom prst="snip1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644" tIns="34321" rIns="68644" bIns="34321" anchor="ctr"/>
          <a:lstStyle/>
          <a:p>
            <a:pPr algn="ctr" defTabSz="2457751" eaLnBrk="1" hangingPunct="1">
              <a:defRPr/>
            </a:pPr>
            <a:r>
              <a:rPr lang="en-US" sz="444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Motivation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CF34A6-676C-4AB3-8854-9714F15D460E}"/>
              </a:ext>
            </a:extLst>
          </p:cNvPr>
          <p:cNvSpPr/>
          <p:nvPr/>
        </p:nvSpPr>
        <p:spPr>
          <a:xfrm>
            <a:off x="29407271" y="5897701"/>
            <a:ext cx="13752302" cy="10444562"/>
          </a:xfrm>
          <a:prstGeom prst="rect">
            <a:avLst/>
          </a:prstGeom>
          <a:noFill/>
          <a:ln w="508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algn="just" defTabSz="2457751"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9" name="Snip Single Corner Rectangle 58">
            <a:extLst>
              <a:ext uri="{FF2B5EF4-FFF2-40B4-BE49-F238E27FC236}">
                <a16:creationId xmlns:a16="http://schemas.microsoft.com/office/drawing/2014/main" id="{C6B4945F-4735-4836-81CB-F1191C824133}"/>
              </a:ext>
            </a:extLst>
          </p:cNvPr>
          <p:cNvSpPr/>
          <p:nvPr/>
        </p:nvSpPr>
        <p:spPr>
          <a:xfrm>
            <a:off x="29407272" y="4632961"/>
            <a:ext cx="13756112" cy="1021295"/>
          </a:xfrm>
          <a:prstGeom prst="snip1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644" tIns="34321" rIns="68644" bIns="34321" anchor="ctr"/>
          <a:lstStyle/>
          <a:p>
            <a:pPr algn="ctr" defTabSz="2457751" eaLnBrk="1" hangingPunct="1">
              <a:defRPr/>
            </a:pPr>
            <a:r>
              <a:rPr lang="en-US" sz="4440" b="1" dirty="0">
                <a:solidFill>
                  <a:srgbClr val="000000"/>
                </a:solidFill>
                <a:latin typeface="Arial"/>
                <a:cs typeface="Arial"/>
              </a:rPr>
              <a:t>Results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3AE87C7-D074-4C88-ACDB-E82ED76AB56E}"/>
              </a:ext>
            </a:extLst>
          </p:cNvPr>
          <p:cNvSpPr/>
          <p:nvPr/>
        </p:nvSpPr>
        <p:spPr>
          <a:xfrm>
            <a:off x="249032" y="30907673"/>
            <a:ext cx="19634836" cy="2047874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457751" eaLnBrk="1" hangingPunct="1">
              <a:defRPr/>
            </a:pPr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D3E62FA-EE8D-4B9A-9C98-79F9E0B10DCC}"/>
              </a:ext>
            </a:extLst>
          </p:cNvPr>
          <p:cNvSpPr/>
          <p:nvPr/>
        </p:nvSpPr>
        <p:spPr>
          <a:xfrm>
            <a:off x="24263986" y="30870526"/>
            <a:ext cx="19627214" cy="2047874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457751" eaLnBrk="1" hangingPunct="1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13F50D-3585-438C-B50C-1FACB0723A11}"/>
              </a:ext>
            </a:extLst>
          </p:cNvPr>
          <p:cNvSpPr/>
          <p:nvPr/>
        </p:nvSpPr>
        <p:spPr>
          <a:xfrm>
            <a:off x="29415106" y="26329542"/>
            <a:ext cx="13761720" cy="4215228"/>
          </a:xfrm>
          <a:prstGeom prst="rect">
            <a:avLst/>
          </a:prstGeom>
          <a:noFill/>
          <a:ln w="508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endParaRPr lang="en-US" dirty="0">
              <a:solidFill>
                <a:schemeClr val="tx1"/>
              </a:solidFill>
              <a:latin typeface="Arial"/>
              <a:ea typeface="+mn-lt"/>
              <a:cs typeface="+mn-lt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8BDF7DB-FAD4-4471-A89E-799C48AF577C}"/>
              </a:ext>
            </a:extLst>
          </p:cNvPr>
          <p:cNvSpPr/>
          <p:nvPr/>
        </p:nvSpPr>
        <p:spPr>
          <a:xfrm>
            <a:off x="14865560" y="5903201"/>
            <a:ext cx="14276070" cy="10439062"/>
          </a:xfrm>
          <a:prstGeom prst="rect">
            <a:avLst/>
          </a:prstGeom>
          <a:noFill/>
          <a:ln w="508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marL="548640" indent="-548640" algn="just" defTabSz="2457751" eaLnBrk="1" hangingPunct="1">
              <a:buFont typeface="Arial" panose="020B0604020202020204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295656" indent="-295656"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sp>
        <p:nvSpPr>
          <p:cNvPr id="123" name="Snip Single Corner Rectangle 122">
            <a:extLst>
              <a:ext uri="{FF2B5EF4-FFF2-40B4-BE49-F238E27FC236}">
                <a16:creationId xmlns:a16="http://schemas.microsoft.com/office/drawing/2014/main" id="{1237FF7B-BD95-489F-86E3-AE5F37A4933B}"/>
              </a:ext>
            </a:extLst>
          </p:cNvPr>
          <p:cNvSpPr/>
          <p:nvPr/>
        </p:nvSpPr>
        <p:spPr>
          <a:xfrm>
            <a:off x="14865560" y="4632960"/>
            <a:ext cx="14276070" cy="1028700"/>
          </a:xfrm>
          <a:prstGeom prst="snip1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644" tIns="34321" rIns="68644" bIns="34321" anchor="ctr"/>
          <a:lstStyle/>
          <a:p>
            <a:pPr algn="ctr" defTabSz="2457751" eaLnBrk="1" hangingPunct="1">
              <a:defRPr/>
            </a:pPr>
            <a:r>
              <a:rPr lang="en-US" sz="4440" b="1" dirty="0">
                <a:solidFill>
                  <a:srgbClr val="000000"/>
                </a:solidFill>
                <a:latin typeface="Arial"/>
                <a:cs typeface="Arial"/>
              </a:rPr>
              <a:t>Experimental Apparatus</a:t>
            </a:r>
            <a:endParaRPr lang="en-US" sz="444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41D4F3-B5F2-4210-9E75-87CD66D1B362}"/>
              </a:ext>
            </a:extLst>
          </p:cNvPr>
          <p:cNvSpPr/>
          <p:nvPr/>
        </p:nvSpPr>
        <p:spPr>
          <a:xfrm>
            <a:off x="29406090" y="17832112"/>
            <a:ext cx="13782782" cy="6973795"/>
          </a:xfrm>
          <a:prstGeom prst="rect">
            <a:avLst/>
          </a:prstGeom>
          <a:noFill/>
          <a:ln w="508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51DEAA-31FB-458E-B3B6-44DE6FD32159}"/>
              </a:ext>
            </a:extLst>
          </p:cNvPr>
          <p:cNvSpPr/>
          <p:nvPr/>
        </p:nvSpPr>
        <p:spPr>
          <a:xfrm>
            <a:off x="14865561" y="17828670"/>
            <a:ext cx="14277974" cy="12716100"/>
          </a:xfrm>
          <a:prstGeom prst="rect">
            <a:avLst/>
          </a:prstGeom>
          <a:noFill/>
          <a:ln w="508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algn="just" defTabSz="2457751">
              <a:buFont typeface="Arial" panose="020B0604020202020204" pitchFamily="34" charset="0"/>
              <a:defRPr/>
            </a:pPr>
            <a:endParaRPr lang="en-US" sz="336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006090" lvl="1" indent="-548640" algn="just" defTabSz="2457751" eaLnBrk="1" hangingPunct="1">
              <a:buFont typeface="Arial" panose="020B0604020202020204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295656" indent="-295656"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marL="295656" indent="-295656"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buFont typeface="Arial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sp>
        <p:nvSpPr>
          <p:cNvPr id="60" name="Snip Single Corner Rectangle 122">
            <a:extLst>
              <a:ext uri="{FF2B5EF4-FFF2-40B4-BE49-F238E27FC236}">
                <a16:creationId xmlns:a16="http://schemas.microsoft.com/office/drawing/2014/main" id="{45A4FC0E-3919-47F3-8A5D-B8D575D23E73}"/>
              </a:ext>
            </a:extLst>
          </p:cNvPr>
          <p:cNvSpPr/>
          <p:nvPr/>
        </p:nvSpPr>
        <p:spPr>
          <a:xfrm>
            <a:off x="14867465" y="16576138"/>
            <a:ext cx="14276070" cy="1028700"/>
          </a:xfrm>
          <a:prstGeom prst="snip1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644" tIns="34321" rIns="68644" bIns="34321" anchor="ctr"/>
          <a:lstStyle/>
          <a:p>
            <a:pPr algn="ctr" defTabSz="2457751" eaLnBrk="1" hangingPunct="1">
              <a:defRPr/>
            </a:pPr>
            <a:r>
              <a:rPr lang="en-US" sz="4440" b="1" dirty="0">
                <a:solidFill>
                  <a:srgbClr val="000000"/>
                </a:solidFill>
                <a:latin typeface="Arial"/>
                <a:cs typeface="Arial"/>
              </a:rPr>
              <a:t>User Study Outline </a:t>
            </a:r>
            <a:endParaRPr lang="en-US" sz="444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5047D4-C91E-4EA4-AAA1-F56ABC1ED6D5}"/>
              </a:ext>
            </a:extLst>
          </p:cNvPr>
          <p:cNvSpPr/>
          <p:nvPr/>
        </p:nvSpPr>
        <p:spPr>
          <a:xfrm>
            <a:off x="29415106" y="17773501"/>
            <a:ext cx="13773767" cy="7032407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</a:rPr>
              <a:t>User perceived drift noticeably increases with greater increase in physical drift.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</a:rPr>
              <a:t>Overall, “no drift” and “small drift” share more overlap among participants, whereas “medium drift” and “large drift” are distinct. 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</a:rPr>
              <a:t>As viewing distances increase, more drift results from errors in the Vi- SLAM algorithm, with users also noticing this difference.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</a:rPr>
              <a:t>Simple backgrounds with less patterns may be more tolerable for users when there is noticeable drift.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</a:rPr>
              <a:t>The user study does not definitely show background textures having a significant impact on perception of drift, but more complex patterns appear to result in a larger range of perceived drift.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</a:rPr>
              <a:t>Explore thresholds on when drift negatively affects user experience.</a:t>
            </a: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r>
              <a:rPr lang="en-US" sz="3360" dirty="0">
                <a:solidFill>
                  <a:schemeClr val="tx1"/>
                </a:solidFill>
              </a:rPr>
              <a:t>Explore metrics that best predict drift and perceived drift.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288036" indent="480060" defTabSz="2457751" eaLnBrk="1" hangingPunct="1"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6C5879-B9E0-E245-AB51-7DE3220C84AA}"/>
              </a:ext>
            </a:extLst>
          </p:cNvPr>
          <p:cNvSpPr/>
          <p:nvPr/>
        </p:nvSpPr>
        <p:spPr>
          <a:xfrm>
            <a:off x="14967800" y="17423052"/>
            <a:ext cx="13773767" cy="9290416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r>
              <a:rPr lang="en-US" sz="3360" dirty="0">
                <a:solidFill>
                  <a:schemeClr val="tx1"/>
                </a:solidFill>
              </a:rPr>
              <a:t>They were asked to stand at the distance and place the virtual hologram object on top of a real world marker.</a:t>
            </a: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r>
              <a:rPr lang="en-US" sz="3360" dirty="0">
                <a:solidFill>
                  <a:schemeClr val="tx1"/>
                </a:solidFill>
              </a:rPr>
              <a:t>Next, participants were asked to walk away with the device at chest level to approx. 7 meters away and asked to return to their original spot.</a:t>
            </a: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r>
              <a:rPr lang="en-US" sz="3360" dirty="0">
                <a:solidFill>
                  <a:schemeClr val="tx1"/>
                </a:solidFill>
              </a:rPr>
              <a:t>The next task was to match up the hologram marker with the real world marker again.</a:t>
            </a: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r>
              <a:rPr lang="en-US" sz="3360" dirty="0">
                <a:solidFill>
                  <a:schemeClr val="tx1"/>
                </a:solidFill>
              </a:rPr>
              <a:t>Lastly, the user was asked to record their perceived drift between the two placed holograms: no drift, small drift, medium drift, large drift, can’t see hologram (modeled on a previous user study [3]).</a:t>
            </a: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288036" indent="480060" defTabSz="2457751" eaLnBrk="1" hangingPunct="1"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5E659B-588A-8A45-8809-DD92F861BB29}"/>
              </a:ext>
            </a:extLst>
          </p:cNvPr>
          <p:cNvSpPr/>
          <p:nvPr/>
        </p:nvSpPr>
        <p:spPr>
          <a:xfrm>
            <a:off x="29377699" y="5898124"/>
            <a:ext cx="13752302" cy="10397608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defTabSz="2457751" eaLnBrk="1" hangingPunct="1">
              <a:defRPr/>
            </a:pPr>
            <a:r>
              <a:rPr lang="en-US" sz="3360" b="1" dirty="0">
                <a:solidFill>
                  <a:schemeClr val="tx1"/>
                </a:solidFill>
              </a:rPr>
              <a:t>How do users perceive different magnitudes of drift?</a:t>
            </a: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r>
              <a:rPr lang="en-US" sz="3360" b="1" dirty="0">
                <a:solidFill>
                  <a:schemeClr val="tx1"/>
                </a:solidFill>
              </a:rPr>
              <a:t>How does viewing distance affect drift and perceived drift?</a:t>
            </a: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b="1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r>
              <a:rPr lang="en-US" sz="3360" b="1" dirty="0">
                <a:solidFill>
                  <a:schemeClr val="tx1"/>
                </a:solidFill>
              </a:rPr>
              <a:t>How does background texture affect affect drift and user input?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288036" indent="480060"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floor, indoor, wall, building&#10;&#10;Description automatically generated">
            <a:extLst>
              <a:ext uri="{FF2B5EF4-FFF2-40B4-BE49-F238E27FC236}">
                <a16:creationId xmlns:a16="http://schemas.microsoft.com/office/drawing/2014/main" id="{7D1AEAC0-679A-054E-8F26-2BBEF568D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519" y="26334604"/>
            <a:ext cx="2691328" cy="4059419"/>
          </a:xfrm>
          <a:prstGeom prst="rect">
            <a:avLst/>
          </a:prstGeom>
        </p:spPr>
      </p:pic>
      <p:sp>
        <p:nvSpPr>
          <p:cNvPr id="31" name="Arrow: Right 38">
            <a:extLst>
              <a:ext uri="{FF2B5EF4-FFF2-40B4-BE49-F238E27FC236}">
                <a16:creationId xmlns:a16="http://schemas.microsoft.com/office/drawing/2014/main" id="{6F9B205E-D1FC-B24D-AC3D-91843F1A8574}"/>
              </a:ext>
            </a:extLst>
          </p:cNvPr>
          <p:cNvSpPr/>
          <p:nvPr/>
        </p:nvSpPr>
        <p:spPr>
          <a:xfrm>
            <a:off x="7429343" y="28005991"/>
            <a:ext cx="708371" cy="706519"/>
          </a:xfrm>
          <a:prstGeom prst="right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ndoor, floor, wall, building&#10;&#10;Description automatically generated">
            <a:extLst>
              <a:ext uri="{FF2B5EF4-FFF2-40B4-BE49-F238E27FC236}">
                <a16:creationId xmlns:a16="http://schemas.microsoft.com/office/drawing/2014/main" id="{8266BB4E-FB59-A545-80FB-2F8EF2BE9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234" y="26309439"/>
            <a:ext cx="2691328" cy="4059419"/>
          </a:xfrm>
          <a:prstGeom prst="rect">
            <a:avLst/>
          </a:prstGeom>
        </p:spPr>
      </p:pic>
      <p:pic>
        <p:nvPicPr>
          <p:cNvPr id="10" name="Picture 9" descr="A picture containing text, indoor, container, box&#10;&#10;Description automatically generated">
            <a:extLst>
              <a:ext uri="{FF2B5EF4-FFF2-40B4-BE49-F238E27FC236}">
                <a16:creationId xmlns:a16="http://schemas.microsoft.com/office/drawing/2014/main" id="{AD7A8AA3-0E15-0842-B534-5FDCD6C54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8263" y="25942292"/>
            <a:ext cx="2045310" cy="4426565"/>
          </a:xfrm>
          <a:prstGeom prst="rect">
            <a:avLst/>
          </a:prstGeom>
        </p:spPr>
      </p:pic>
      <p:pic>
        <p:nvPicPr>
          <p:cNvPr id="13" name="Picture 12" descr="A picture containing text, indoor, computer, projector&#10;&#10;Description automatically generated">
            <a:extLst>
              <a:ext uri="{FF2B5EF4-FFF2-40B4-BE49-F238E27FC236}">
                <a16:creationId xmlns:a16="http://schemas.microsoft.com/office/drawing/2014/main" id="{2FCE0729-9F17-2F4B-B631-D5B3353F0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9175" y="25942292"/>
            <a:ext cx="2068841" cy="4477493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04BC84B-FBA4-ED43-9DD3-5D80F1963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3285" y="25942293"/>
            <a:ext cx="2045311" cy="442656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A38BC4A-18FB-BA43-A416-3BBEDE3F5620}"/>
              </a:ext>
            </a:extLst>
          </p:cNvPr>
          <p:cNvSpPr/>
          <p:nvPr/>
        </p:nvSpPr>
        <p:spPr>
          <a:xfrm>
            <a:off x="29570937" y="26329542"/>
            <a:ext cx="14320262" cy="4039315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defTabSz="2457751" eaLnBrk="1" hangingPunct="1">
              <a:defRPr/>
            </a:pPr>
            <a:r>
              <a:rPr lang="en-US" sz="3360" dirty="0">
                <a:solidFill>
                  <a:schemeClr val="tx1"/>
                </a:solidFill>
              </a:rPr>
              <a:t>[1] Gibson, J. J. (2002). A theory of direct visual perception. Vision and </a:t>
            </a:r>
            <a:r>
              <a:rPr lang="en-US" sz="3360" dirty="0">
                <a:solidFill>
                  <a:schemeClr val="bg1"/>
                </a:solidFill>
              </a:rPr>
              <a:t>……</a:t>
            </a:r>
            <a:r>
              <a:rPr lang="en-US" sz="3360" dirty="0">
                <a:solidFill>
                  <a:schemeClr val="tx1"/>
                </a:solidFill>
              </a:rPr>
              <a:t>mind: Selected readings in the philosophy of perception, 77-90.</a:t>
            </a:r>
          </a:p>
          <a:p>
            <a:pPr defTabSz="2457751" eaLnBrk="1" hangingPunct="1">
              <a:defRPr/>
            </a:pPr>
            <a:r>
              <a:rPr lang="en-US" sz="3360" dirty="0">
                <a:solidFill>
                  <a:schemeClr val="tx1"/>
                </a:solidFill>
              </a:rPr>
              <a:t>[2] Scargill, T.J., Chen, J., &amp; </a:t>
            </a:r>
            <a:r>
              <a:rPr lang="en-US" sz="3360" dirty="0" err="1">
                <a:solidFill>
                  <a:schemeClr val="tx1"/>
                </a:solidFill>
              </a:rPr>
              <a:t>Gorlatova</a:t>
            </a:r>
            <a:r>
              <a:rPr lang="en-US" sz="3360" dirty="0">
                <a:solidFill>
                  <a:schemeClr val="tx1"/>
                </a:solidFill>
              </a:rPr>
              <a:t>, M. (2021). Here to stay: Measuring </a:t>
            </a:r>
            <a:r>
              <a:rPr lang="en-US" sz="3360" dirty="0">
                <a:solidFill>
                  <a:schemeClr val="bg1"/>
                </a:solidFill>
              </a:rPr>
              <a:t>……</a:t>
            </a:r>
            <a:r>
              <a:rPr lang="en-US" sz="3360" dirty="0">
                <a:solidFill>
                  <a:schemeClr val="tx1"/>
                </a:solidFill>
              </a:rPr>
              <a:t>hologram stability in </a:t>
            </a:r>
            <a:r>
              <a:rPr lang="en-US" sz="3360" dirty="0" err="1">
                <a:solidFill>
                  <a:schemeClr val="tx1"/>
                </a:solidFill>
              </a:rPr>
              <a:t>markerless</a:t>
            </a:r>
            <a:r>
              <a:rPr lang="en-US" sz="3360" dirty="0">
                <a:solidFill>
                  <a:schemeClr val="tx1"/>
                </a:solidFill>
              </a:rPr>
              <a:t> smartphone augmented reality. </a:t>
            </a:r>
            <a:r>
              <a:rPr lang="en-US" sz="3360" dirty="0" err="1">
                <a:solidFill>
                  <a:schemeClr val="tx1"/>
                </a:solidFill>
              </a:rPr>
              <a:t>arXiv</a:t>
            </a:r>
            <a:r>
              <a:rPr lang="en-US" sz="3360" dirty="0">
                <a:solidFill>
                  <a:schemeClr val="tx1"/>
                </a:solidFill>
              </a:rPr>
              <a:t>, </a:t>
            </a:r>
            <a:r>
              <a:rPr lang="en-US" sz="3360" dirty="0">
                <a:solidFill>
                  <a:schemeClr val="bg1"/>
                </a:solidFill>
              </a:rPr>
              <a:t>……</a:t>
            </a:r>
            <a:r>
              <a:rPr lang="en-US" sz="3360" dirty="0">
                <a:solidFill>
                  <a:schemeClr val="tx1"/>
                </a:solidFill>
              </a:rPr>
              <a:t>abs/2109.14757.</a:t>
            </a:r>
          </a:p>
          <a:p>
            <a:pPr defTabSz="2457751" eaLnBrk="1" hangingPunct="1">
              <a:defRPr/>
            </a:pPr>
            <a:r>
              <a:rPr lang="en-US" sz="3360" dirty="0">
                <a:solidFill>
                  <a:schemeClr val="tx1"/>
                </a:solidFill>
              </a:rPr>
              <a:t>[3] Toms, E. G., &amp; </a:t>
            </a:r>
            <a:r>
              <a:rPr lang="en-US" sz="3360" dirty="0" err="1">
                <a:solidFill>
                  <a:schemeClr val="tx1"/>
                </a:solidFill>
              </a:rPr>
              <a:t>Taves</a:t>
            </a:r>
            <a:r>
              <a:rPr lang="en-US" sz="3360" dirty="0">
                <a:solidFill>
                  <a:schemeClr val="tx1"/>
                </a:solidFill>
              </a:rPr>
              <a:t>, A. R. (2004). Measuring user perceptions of web </a:t>
            </a:r>
            <a:r>
              <a:rPr lang="en-US" sz="3360" dirty="0">
                <a:solidFill>
                  <a:schemeClr val="bg1"/>
                </a:solidFill>
              </a:rPr>
              <a:t>…...</a:t>
            </a:r>
            <a:r>
              <a:rPr lang="en-US" sz="3360" dirty="0">
                <a:solidFill>
                  <a:schemeClr val="tx1"/>
                </a:solidFill>
              </a:rPr>
              <a:t>site reputation. Information Processing &amp; Management, 40(2), 291-317.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288036" indent="480060"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2DFDB4-4EC3-634E-8D2E-DCB89FA5FCCF}"/>
              </a:ext>
            </a:extLst>
          </p:cNvPr>
          <p:cNvSpPr/>
          <p:nvPr/>
        </p:nvSpPr>
        <p:spPr>
          <a:xfrm>
            <a:off x="11005430" y="29334924"/>
            <a:ext cx="4954112" cy="1250138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defTabSz="2457751" eaLnBrk="1" hangingPunct="1">
              <a:defRPr/>
            </a:pPr>
            <a:r>
              <a:rPr lang="en-US" sz="2640" b="1" dirty="0">
                <a:solidFill>
                  <a:schemeClr val="tx1"/>
                </a:solidFill>
              </a:rPr>
              <a:t>Figure 1:</a:t>
            </a:r>
            <a:r>
              <a:rPr lang="en-US" sz="2640" dirty="0">
                <a:solidFill>
                  <a:schemeClr val="tx1"/>
                </a:solidFill>
              </a:rPr>
              <a:t> Example of </a:t>
            </a:r>
          </a:p>
          <a:p>
            <a:pPr defTabSz="2457751" eaLnBrk="1" hangingPunct="1">
              <a:defRPr/>
            </a:pPr>
            <a:r>
              <a:rPr lang="en-US" sz="2640" dirty="0">
                <a:solidFill>
                  <a:schemeClr val="tx1"/>
                </a:solidFill>
              </a:rPr>
              <a:t>drift in IKEA Place</a:t>
            </a: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288036" indent="480060" algn="just" defTabSz="2457751" eaLnBrk="1" hangingPunct="1"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B710E15-FD6A-5E4D-9D58-CDE6538D9ADC}"/>
              </a:ext>
            </a:extLst>
          </p:cNvPr>
          <p:cNvSpPr/>
          <p:nvPr/>
        </p:nvSpPr>
        <p:spPr>
          <a:xfrm>
            <a:off x="25914620" y="29335102"/>
            <a:ext cx="3528600" cy="1433501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defTabSz="2457751" eaLnBrk="1" hangingPunct="1">
              <a:defRPr/>
            </a:pPr>
            <a:r>
              <a:rPr lang="en-US" sz="2640" b="1" dirty="0">
                <a:solidFill>
                  <a:schemeClr val="tx1"/>
                </a:solidFill>
              </a:rPr>
              <a:t>Figure 3: </a:t>
            </a:r>
            <a:r>
              <a:rPr lang="en-US" sz="2640" dirty="0">
                <a:solidFill>
                  <a:schemeClr val="tx1"/>
                </a:solidFill>
              </a:rPr>
              <a:t>Example of</a:t>
            </a:r>
          </a:p>
          <a:p>
            <a:pPr defTabSz="2457751" eaLnBrk="1" hangingPunct="1">
              <a:defRPr/>
            </a:pPr>
            <a:r>
              <a:rPr lang="en-US" sz="2640" dirty="0">
                <a:solidFill>
                  <a:schemeClr val="tx1"/>
                </a:solidFill>
              </a:rPr>
              <a:t>user study trials</a:t>
            </a:r>
          </a:p>
          <a:p>
            <a:pPr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marL="288036" indent="480060" algn="just" defTabSz="2457751" eaLnBrk="1" hangingPunct="1">
              <a:defRPr/>
            </a:pPr>
            <a:endParaRPr lang="en-US" sz="2640" dirty="0">
              <a:solidFill>
                <a:schemeClr val="tx1"/>
              </a:solidFill>
              <a:cs typeface="Calibri"/>
            </a:endParaRPr>
          </a:p>
          <a:p>
            <a:pPr algn="just"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264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9" name="Chart 48">
                <a:extLst>
                  <a:ext uri="{FF2B5EF4-FFF2-40B4-BE49-F238E27FC236}">
                    <a16:creationId xmlns:a16="http://schemas.microsoft.com/office/drawing/2014/main" id="{9D500EA0-99F7-6F4F-84F2-2A0A79D9CA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60396391"/>
                  </p:ext>
                </p:extLst>
              </p:nvPr>
            </p:nvGraphicFramePr>
            <p:xfrm>
              <a:off x="30312977" y="6625669"/>
              <a:ext cx="4897284" cy="326421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>
          <p:pic>
            <p:nvPicPr>
              <p:cNvPr id="49" name="Chart 48">
                <a:extLst>
                  <a:ext uri="{FF2B5EF4-FFF2-40B4-BE49-F238E27FC236}">
                    <a16:creationId xmlns:a16="http://schemas.microsoft.com/office/drawing/2014/main" id="{9D500EA0-99F7-6F4F-84F2-2A0A79D9CA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12977" y="6625669"/>
                <a:ext cx="4897284" cy="3264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0" name="Chart 49">
                <a:extLst>
                  <a:ext uri="{FF2B5EF4-FFF2-40B4-BE49-F238E27FC236}">
                    <a16:creationId xmlns:a16="http://schemas.microsoft.com/office/drawing/2014/main" id="{F14227DB-48AA-024F-9D65-F95144D36A0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03774940"/>
                  </p:ext>
                </p:extLst>
              </p:nvPr>
            </p:nvGraphicFramePr>
            <p:xfrm>
              <a:off x="35890417" y="6650400"/>
              <a:ext cx="5642868" cy="326421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1"/>
              </a:graphicData>
            </a:graphic>
          </p:graphicFrame>
        </mc:Choice>
        <mc:Fallback>
          <p:pic>
            <p:nvPicPr>
              <p:cNvPr id="50" name="Chart 49">
                <a:extLst>
                  <a:ext uri="{FF2B5EF4-FFF2-40B4-BE49-F238E27FC236}">
                    <a16:creationId xmlns:a16="http://schemas.microsoft.com/office/drawing/2014/main" id="{F14227DB-48AA-024F-9D65-F95144D36A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890417" y="6650400"/>
                <a:ext cx="5642868" cy="326421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3089D238-80DD-AE43-9738-80D869C6D7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637325"/>
              </p:ext>
            </p:extLst>
          </p:nvPr>
        </p:nvGraphicFramePr>
        <p:xfrm>
          <a:off x="30309414" y="10240951"/>
          <a:ext cx="5374040" cy="2909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0EB61AFF-9ACF-B843-938A-640572D300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5480951"/>
              </p:ext>
            </p:extLst>
          </p:nvPr>
        </p:nvGraphicFramePr>
        <p:xfrm>
          <a:off x="35747799" y="10173546"/>
          <a:ext cx="5411398" cy="2906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C96B139C-7875-8747-9BE5-D09D4191D2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32573" y="13080037"/>
            <a:ext cx="4051295" cy="2439490"/>
          </a:xfrm>
          <a:prstGeom prst="rect">
            <a:avLst/>
          </a:prstGeom>
        </p:spPr>
      </p:pic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B51B112E-EA80-3647-A883-A3A4A48C7C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83119" y="13062231"/>
            <a:ext cx="4080866" cy="2457296"/>
          </a:xfrm>
          <a:prstGeom prst="rect">
            <a:avLst/>
          </a:prstGeom>
        </p:spPr>
      </p:pic>
      <p:pic>
        <p:nvPicPr>
          <p:cNvPr id="35" name="Picture 34" descr="A picture containing building, brick, tiled, fabric&#10;&#10;Description automatically generated">
            <a:extLst>
              <a:ext uri="{FF2B5EF4-FFF2-40B4-BE49-F238E27FC236}">
                <a16:creationId xmlns:a16="http://schemas.microsoft.com/office/drawing/2014/main" id="{0671796E-6E10-8743-A8E6-B31FBF6956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542643" y="13060743"/>
            <a:ext cx="4080866" cy="245729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2921F00-8BC5-D644-82DB-7A2FB8DF3DDB}"/>
              </a:ext>
            </a:extLst>
          </p:cNvPr>
          <p:cNvSpPr/>
          <p:nvPr/>
        </p:nvSpPr>
        <p:spPr>
          <a:xfrm>
            <a:off x="19041571" y="15408361"/>
            <a:ext cx="7194888" cy="712112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defTabSz="2457751" eaLnBrk="1" hangingPunct="1">
              <a:defRPr/>
            </a:pPr>
            <a:r>
              <a:rPr lang="en-US" sz="2640" b="1" dirty="0">
                <a:solidFill>
                  <a:schemeClr val="tx1"/>
                </a:solidFill>
              </a:rPr>
              <a:t>Figure 2:</a:t>
            </a:r>
            <a:r>
              <a:rPr lang="en-US" sz="2640" dirty="0">
                <a:solidFill>
                  <a:schemeClr val="tx1"/>
                </a:solidFill>
              </a:rPr>
              <a:t> Example of background textures</a:t>
            </a:r>
            <a:endParaRPr lang="en-US" sz="3360" dirty="0">
              <a:solidFill>
                <a:schemeClr val="tx1"/>
              </a:solidFill>
            </a:endParaRPr>
          </a:p>
          <a:p>
            <a:pPr algn="just"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E282C479-6931-0442-BD5D-A3D54CB3F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7437591"/>
              </p:ext>
            </p:extLst>
          </p:nvPr>
        </p:nvGraphicFramePr>
        <p:xfrm>
          <a:off x="30244833" y="13387877"/>
          <a:ext cx="6009018" cy="2895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5D545795-7ED8-544C-91C0-9395435B35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516926"/>
              </p:ext>
            </p:extLst>
          </p:nvPr>
        </p:nvGraphicFramePr>
        <p:xfrm>
          <a:off x="36304592" y="13389167"/>
          <a:ext cx="6009018" cy="287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6E6BC6D1-A962-5FAA-49B6-6E0F270D7F7B}"/>
              </a:ext>
            </a:extLst>
          </p:cNvPr>
          <p:cNvSpPr/>
          <p:nvPr/>
        </p:nvSpPr>
        <p:spPr>
          <a:xfrm>
            <a:off x="16185946" y="17976078"/>
            <a:ext cx="13773767" cy="2047874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288036" indent="480060" defTabSz="2457751" eaLnBrk="1" hangingPunct="1"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F84F79-9F2B-D219-C017-AA9A1E793E6D}"/>
              </a:ext>
            </a:extLst>
          </p:cNvPr>
          <p:cNvSpPr/>
          <p:nvPr/>
        </p:nvSpPr>
        <p:spPr>
          <a:xfrm>
            <a:off x="15241071" y="18032221"/>
            <a:ext cx="13773767" cy="1766514"/>
          </a:xfrm>
          <a:prstGeom prst="rect">
            <a:avLst/>
          </a:prstGeom>
          <a:noFill/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365" tIns="288365" rIns="288365" bIns="288365" anchor="t"/>
          <a:lstStyle/>
          <a:p>
            <a:pPr defTabSz="2457751" eaLnBrk="1" hangingPunct="1">
              <a:defRPr/>
            </a:pPr>
            <a:r>
              <a:rPr lang="en-US" sz="3360" dirty="0">
                <a:solidFill>
                  <a:schemeClr val="tx1"/>
                </a:solidFill>
              </a:rPr>
              <a:t>Participants were asked to perform trials on 3 distances (50cm, 100cm, 150cm) and 6 different textures of varying complexity for 18 total tests.</a:t>
            </a:r>
          </a:p>
          <a:p>
            <a:pPr marL="617220" indent="-617220" defTabSz="2457751" eaLnBrk="1" hangingPunct="1">
              <a:buFont typeface="+mj-lt"/>
              <a:buAutoNum type="arabicPeriod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548640" indent="-548640" defTabSz="2457751" eaLnBrk="1" hangingPunct="1">
              <a:buFont typeface="Arial" panose="020B0604020202020204" pitchFamily="34" charset="0"/>
              <a:buChar char="•"/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marL="288036" indent="480060" defTabSz="2457751" eaLnBrk="1" hangingPunct="1">
              <a:defRPr/>
            </a:pPr>
            <a:endParaRPr lang="en-US" sz="3360" dirty="0">
              <a:solidFill>
                <a:schemeClr val="tx1"/>
              </a:solidFill>
              <a:cs typeface="Calibri"/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  <a:p>
            <a:pPr defTabSz="2457751" eaLnBrk="1" hangingPunct="1">
              <a:defRPr/>
            </a:pPr>
            <a:endParaRPr lang="en-US" sz="336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att-template-aerial-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1BB2E1BF3A4140BCD5C88D54EE484D" ma:contentTypeVersion="3" ma:contentTypeDescription="Create a new document." ma:contentTypeScope="" ma:versionID="70940b094752f85bed8e3da86a5c741c">
  <xsd:schema xmlns:xsd="http://www.w3.org/2001/XMLSchema" xmlns:xs="http://www.w3.org/2001/XMLSchema" xmlns:p="http://schemas.microsoft.com/office/2006/metadata/properties" xmlns:ns3="b20e3412-4e82-45d1-9186-8f1ca6d9b231" targetNamespace="http://schemas.microsoft.com/office/2006/metadata/properties" ma:root="true" ma:fieldsID="32c402cfb7638c34798cb39c2d412ed8" ns3:_="">
    <xsd:import namespace="b20e3412-4e82-45d1-9186-8f1ca6d9b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3412-4e82-45d1-9186-8f1ca6d9b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63A869-03E0-4F53-A992-6F36836FA2FF}">
  <ds:schemaRefs>
    <ds:schemaRef ds:uri="b20e3412-4e82-45d1-9186-8f1ca6d9b2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968C5F2-620D-4479-BCD9-EFB37D750C8F}">
  <ds:schemaRefs>
    <ds:schemaRef ds:uri="b20e3412-4e82-45d1-9186-8f1ca6d9b2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B64C73-285C-4971-AFB3-EF03CEB4A3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pratt-template-aerial-wide.thmx</Template>
  <TotalTime>6354</TotalTime>
  <Words>1001</Words>
  <Application>Microsoft Macintosh PowerPoint</Application>
  <PresentationFormat>Custom</PresentationFormat>
  <Paragraphs>278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pratt-template-aerial-wide</vt:lpstr>
      <vt:lpstr>User Study in Precepted Augmented Reality Shift Jason Dong Intelligent Interactive Internet of Things (I^3T) Lab</vt:lpstr>
    </vt:vector>
  </TitlesOfParts>
  <Company>Duke University - Pratt School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aw162</dc:creator>
  <cp:lastModifiedBy>Jason Dong</cp:lastModifiedBy>
  <cp:revision>49</cp:revision>
  <cp:lastPrinted>2019-10-31T02:35:02Z</cp:lastPrinted>
  <dcterms:created xsi:type="dcterms:W3CDTF">2013-07-29T03:02:32Z</dcterms:created>
  <dcterms:modified xsi:type="dcterms:W3CDTF">2022-04-15T19:07:05Z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0x010100AB1BB2E1BF3A4140BCD5C88D54EE484D</vt:lpwstr>
  </property>
</Properties>
</file>